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68" r:id="rId5"/>
    <p:sldId id="258" r:id="rId6"/>
    <p:sldId id="259" r:id="rId7"/>
    <p:sldId id="260" r:id="rId8"/>
    <p:sldId id="269" r:id="rId9"/>
    <p:sldId id="261" r:id="rId10"/>
    <p:sldId id="262" r:id="rId11"/>
    <p:sldId id="263" r:id="rId12"/>
    <p:sldId id="270" r:id="rId13"/>
    <p:sldId id="271" r:id="rId14"/>
    <p:sldId id="264" r:id="rId15"/>
    <p:sldId id="272" r:id="rId16"/>
    <p:sldId id="265" r:id="rId17"/>
    <p:sldId id="267" r:id="rId18"/>
    <p:sldId id="26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485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70E-CF1B-4F83-BB75-32C5F17BB0C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1217-C581-4306-9C29-F8869838A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7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70E-CF1B-4F83-BB75-32C5F17BB0C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1217-C581-4306-9C29-F8869838A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6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70E-CF1B-4F83-BB75-32C5F17BB0C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1217-C581-4306-9C29-F8869838A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94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70E-CF1B-4F83-BB75-32C5F17BB0C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1217-C581-4306-9C29-F8869838A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4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70E-CF1B-4F83-BB75-32C5F17BB0C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1217-C581-4306-9C29-F8869838A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63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70E-CF1B-4F83-BB75-32C5F17BB0C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1217-C581-4306-9C29-F8869838A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9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70E-CF1B-4F83-BB75-32C5F17BB0C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1217-C581-4306-9C29-F8869838A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0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70E-CF1B-4F83-BB75-32C5F17BB0C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1217-C581-4306-9C29-F8869838A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70E-CF1B-4F83-BB75-32C5F17BB0C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1217-C581-4306-9C29-F8869838A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9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70E-CF1B-4F83-BB75-32C5F17BB0C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1217-C581-4306-9C29-F8869838A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30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70E-CF1B-4F83-BB75-32C5F17BB0C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1217-C581-4306-9C29-F8869838A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6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3F70E-CF1B-4F83-BB75-32C5F17BB0C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11217-C581-4306-9C29-F8869838A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7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transactions@$10.00=$40,00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7129" y="1122363"/>
            <a:ext cx="9430871" cy="2387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DirectLink Capital Corporation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07383"/>
          </a:xfrm>
        </p:spPr>
        <p:txBody>
          <a:bodyPr/>
          <a:lstStyle/>
          <a:p>
            <a:r>
              <a:rPr lang="en-US" dirty="0" smtClean="0"/>
              <a:t>Merchant Solutions-Processing and Equipment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863" y="548457"/>
            <a:ext cx="3848637" cy="7621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021" y="4201496"/>
            <a:ext cx="1312433" cy="13339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352" y="4302274"/>
            <a:ext cx="2381250" cy="13412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0" y="4302274"/>
            <a:ext cx="285750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53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B (Equipment </a:t>
            </a:r>
            <a:r>
              <a:rPr lang="en-US" dirty="0" smtClean="0"/>
              <a:t>Lease Only)</a:t>
            </a:r>
            <a:br>
              <a:rPr lang="en-US" dirty="0" smtClean="0"/>
            </a:br>
            <a:r>
              <a:rPr lang="en-US" dirty="0" smtClean="0"/>
              <a:t>NO MERCHANT PROCESSING FEES!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plan is for  businesses doing at least </a:t>
            </a:r>
            <a:r>
              <a:rPr lang="en-US" dirty="0" smtClean="0"/>
              <a:t>$</a:t>
            </a:r>
            <a:r>
              <a:rPr lang="en-US" dirty="0" smtClean="0"/>
              <a:t>10</a:t>
            </a:r>
            <a:r>
              <a:rPr lang="en-US" dirty="0" smtClean="0"/>
              <a:t>,000 </a:t>
            </a:r>
            <a:r>
              <a:rPr lang="en-US" dirty="0" smtClean="0"/>
              <a:t>volume per </a:t>
            </a:r>
            <a:r>
              <a:rPr lang="en-US" dirty="0" smtClean="0"/>
              <a:t>machine per month. </a:t>
            </a:r>
            <a:r>
              <a:rPr lang="en-US" dirty="0" smtClean="0"/>
              <a:t>Most restaurants and grocery stores qualify for this plan.</a:t>
            </a:r>
          </a:p>
          <a:p>
            <a:r>
              <a:rPr lang="en-US" dirty="0" smtClean="0"/>
              <a:t>We lease you equipment with all of the benefits previously mentioned (free supplies, 24/7 live service, etc</a:t>
            </a:r>
            <a:r>
              <a:rPr lang="en-US" dirty="0" smtClean="0"/>
              <a:t>.)</a:t>
            </a:r>
          </a:p>
          <a:p>
            <a:r>
              <a:rPr lang="en-US" dirty="0" smtClean="0"/>
              <a:t>All batch fees, merchant fees, statement fees are 0!</a:t>
            </a:r>
          </a:p>
          <a:p>
            <a:r>
              <a:rPr lang="en-US" dirty="0" smtClean="0"/>
              <a:t>Customer is now charged a small convenience fee (0.39 per 10.00)</a:t>
            </a:r>
          </a:p>
          <a:p>
            <a:r>
              <a:rPr lang="en-US" dirty="0" smtClean="0"/>
              <a:t>All merchant pays is the lease (79.99 – 209.99/</a:t>
            </a:r>
            <a:r>
              <a:rPr lang="en-US" dirty="0" err="1" smtClean="0"/>
              <a:t>mo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042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5770862"/>
              </p:ext>
            </p:extLst>
          </p:nvPr>
        </p:nvGraphicFramePr>
        <p:xfrm>
          <a:off x="719866" y="3429000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PLAN</a:t>
                      </a:r>
                      <a:r>
                        <a:rPr lang="en-US" baseline="0" dirty="0" smtClean="0"/>
                        <a:t>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CURRENT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PROPOSED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CURRENT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PROPOSED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189.95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719.92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Processing </a:t>
                      </a:r>
                      <a:r>
                        <a:rPr lang="en-US" dirty="0" smtClean="0"/>
                        <a:t>fees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$900.00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$6,000.00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$900.00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189.95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$6,000.00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719.92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SAVINGS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710.05/MONTH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5280.08/MONTH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9866" y="1690688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1 uses $60,000 a month and leasing 2 machines @ </a:t>
            </a:r>
            <a:r>
              <a:rPr lang="en-US" dirty="0" smtClean="0"/>
              <a:t>89.99</a:t>
            </a:r>
            <a:endParaRPr lang="en-US" dirty="0" smtClean="0"/>
          </a:p>
          <a:p>
            <a:r>
              <a:rPr lang="en-US" dirty="0" smtClean="0"/>
              <a:t>Example 2 uses $400,000 a month gross volume such as a typical grocery store and leasing </a:t>
            </a:r>
            <a:r>
              <a:rPr lang="en-US" dirty="0" smtClean="0"/>
              <a:t>8 </a:t>
            </a:r>
            <a:r>
              <a:rPr lang="en-US" dirty="0" smtClean="0"/>
              <a:t>machines</a:t>
            </a:r>
          </a:p>
          <a:p>
            <a:r>
              <a:rPr lang="en-US" dirty="0" smtClean="0"/>
              <a:t>(Assumptions that current plan has a 1.5% processing fee)</a:t>
            </a:r>
          </a:p>
          <a:p>
            <a:r>
              <a:rPr lang="en-US" dirty="0" smtClean="0"/>
              <a:t>Merchant 0 fee with customer convenience </a:t>
            </a:r>
            <a:r>
              <a:rPr lang="en-US" dirty="0" smtClean="0"/>
              <a:t>tax program</a:t>
            </a:r>
          </a:p>
        </p:txBody>
      </p:sp>
    </p:spTree>
    <p:extLst>
      <p:ext uri="{BB962C8B-B14F-4D97-AF65-F5344CB8AC3E}">
        <p14:creationId xmlns:p14="http://schemas.microsoft.com/office/powerpoint/2010/main" val="317703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Merchant Solution 2 - Loans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436" y="2530964"/>
            <a:ext cx="4065548" cy="270399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530964"/>
            <a:ext cx="2857500" cy="27039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20" y="2530964"/>
            <a:ext cx="3307080" cy="270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98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DirectLink Capital Loans?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DirectLink Capital Corporation has Agreements with more than 800 Merchant Capital Lenders.</a:t>
            </a:r>
          </a:p>
          <a:p>
            <a:r>
              <a:rPr lang="en-US" dirty="0" smtClean="0"/>
              <a:t>DirectLink Capital (DLCC) does enough volume to get you the best chance for approval at the least cost based on your personal situation.</a:t>
            </a:r>
          </a:p>
          <a:p>
            <a:r>
              <a:rPr lang="en-US" dirty="0" smtClean="0"/>
              <a:t>DLCC has the capability to get you short term loans fast and/or more complex loans such as SBA Loans and Real Estate Loans Streamlined</a:t>
            </a:r>
          </a:p>
          <a:p>
            <a:r>
              <a:rPr lang="en-US" dirty="0" smtClean="0"/>
              <a:t>DLCC has private sources of capital</a:t>
            </a:r>
          </a:p>
          <a:p>
            <a:r>
              <a:rPr lang="en-US" dirty="0" smtClean="0"/>
              <a:t>The Executives of DLCC spent more than 30 years experience in Lending including Wells Fargo and other major companies</a:t>
            </a:r>
          </a:p>
          <a:p>
            <a:r>
              <a:rPr lang="en-US" dirty="0" smtClean="0"/>
              <a:t>In most cases, the lender pays DLCC. The loan cost is the same or less than if you applied online yourself.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39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MERCHANT LOANS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Unsecured</a:t>
            </a:r>
          </a:p>
          <a:p>
            <a:r>
              <a:rPr lang="en-US" dirty="0" smtClean="0"/>
              <a:t>Flexible: daily or weekly pay. Based on your sales</a:t>
            </a:r>
          </a:p>
          <a:p>
            <a:r>
              <a:rPr lang="en-US" dirty="0" smtClean="0"/>
              <a:t>Credit Scores from 450 to 800 qualify</a:t>
            </a:r>
          </a:p>
          <a:p>
            <a:r>
              <a:rPr lang="en-US" dirty="0" smtClean="0"/>
              <a:t>Good Credit in Preferred Businesses (Restaurants, Professional, Grocery Stores, Healthcare) qualify for Preferred Rate Loans</a:t>
            </a:r>
          </a:p>
          <a:p>
            <a:r>
              <a:rPr lang="en-US" dirty="0" smtClean="0"/>
              <a:t>Problem getting credit? No problem. Our line of credit works on a relationship basis. You start with a modest line of credit to meet basic needs which goes up as you build your relationship (and credit score) and your rate goes down as well.</a:t>
            </a:r>
          </a:p>
          <a:p>
            <a:r>
              <a:rPr lang="en-US" dirty="0" smtClean="0"/>
              <a:t>Loans up to $5,000,000 based on Gross Sales (10% to 15%)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67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LINES OF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 to $5,000,000.00</a:t>
            </a:r>
          </a:p>
          <a:p>
            <a:r>
              <a:rPr lang="en-US" dirty="0" smtClean="0"/>
              <a:t>Up to 5 years</a:t>
            </a:r>
          </a:p>
          <a:p>
            <a:r>
              <a:rPr lang="en-US" dirty="0" smtClean="0"/>
              <a:t>Personalized Lines</a:t>
            </a:r>
          </a:p>
          <a:p>
            <a:r>
              <a:rPr lang="en-US" dirty="0" smtClean="0"/>
              <a:t>A+ Rated Companies Only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113" y="1027906"/>
            <a:ext cx="4981687" cy="498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17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Lines of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get 79% of our lines of credit approved!</a:t>
            </a:r>
          </a:p>
          <a:p>
            <a:r>
              <a:rPr lang="en-US" dirty="0" smtClean="0"/>
              <a:t>Based on Gross Sales</a:t>
            </a:r>
          </a:p>
          <a:p>
            <a:r>
              <a:rPr lang="en-US" dirty="0" smtClean="0"/>
              <a:t>24 hour approval and Funding within 48 hours.</a:t>
            </a:r>
          </a:p>
          <a:p>
            <a:r>
              <a:rPr lang="en-US" dirty="0" smtClean="0"/>
              <a:t>Initial Paperwork: One page App and six months bank statements</a:t>
            </a:r>
          </a:p>
          <a:p>
            <a:r>
              <a:rPr lang="en-US" dirty="0" smtClean="0"/>
              <a:t>Credit Lines start at 10% of gross sales</a:t>
            </a:r>
          </a:p>
          <a:p>
            <a:r>
              <a:rPr lang="en-US" dirty="0" smtClean="0"/>
              <a:t>Starting Time Frame is 6 months to one year</a:t>
            </a:r>
          </a:p>
          <a:p>
            <a:r>
              <a:rPr lang="en-US" dirty="0" smtClean="0"/>
              <a:t>After 4 months you will increase line and interest rate drops.</a:t>
            </a:r>
          </a:p>
          <a:p>
            <a:r>
              <a:rPr lang="en-US" dirty="0" smtClean="0"/>
              <a:t>Credit line after 4 months is up to $5,000.000 and up to 5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Preferred Rate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Industry Specific</a:t>
            </a:r>
          </a:p>
          <a:p>
            <a:r>
              <a:rPr lang="en-US" dirty="0" smtClean="0"/>
              <a:t>Rates as Low as 7.99%</a:t>
            </a:r>
          </a:p>
          <a:p>
            <a:r>
              <a:rPr lang="en-US" dirty="0" smtClean="0"/>
              <a:t>No Upfront Cost</a:t>
            </a:r>
          </a:p>
          <a:p>
            <a:r>
              <a:rPr lang="en-US" dirty="0" smtClean="0"/>
              <a:t>No Prepayment Penalties</a:t>
            </a:r>
          </a:p>
          <a:p>
            <a:r>
              <a:rPr lang="en-US" dirty="0" smtClean="0"/>
              <a:t>Simple Interest Calculation</a:t>
            </a:r>
          </a:p>
          <a:p>
            <a:r>
              <a:rPr lang="en-US" dirty="0" smtClean="0"/>
              <a:t>Good Credit Scores Only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9402" y="2634898"/>
            <a:ext cx="2464398" cy="17302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9402" y="4502511"/>
            <a:ext cx="2464398" cy="15370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890" y="2637071"/>
            <a:ext cx="2431228" cy="17280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890" y="4505128"/>
            <a:ext cx="2431228" cy="1534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60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Preferred Rate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Minimums 2 years in business</a:t>
            </a:r>
          </a:p>
          <a:p>
            <a:r>
              <a:rPr lang="en-US" dirty="0" smtClean="0"/>
              <a:t>Credit Score Minimum of 640 to 660 (depending on business)</a:t>
            </a:r>
          </a:p>
          <a:p>
            <a:r>
              <a:rPr lang="en-US" dirty="0" smtClean="0"/>
              <a:t>Qualified Businesses (Healthcare, Restaurants, Grocery Stores, Manufacturing, Professional, and certain other businesses)</a:t>
            </a:r>
          </a:p>
          <a:p>
            <a:r>
              <a:rPr lang="en-US" dirty="0" smtClean="0"/>
              <a:t>Rates as low as 7.99% SIMPLE INTEREST (Most merchant loans use a factor which is a more expensive true APR)</a:t>
            </a:r>
          </a:p>
          <a:p>
            <a:r>
              <a:rPr lang="en-US" dirty="0" smtClean="0"/>
              <a:t>NO UPFRONT FEES and NO PREPAYMENT PENALTY</a:t>
            </a:r>
          </a:p>
          <a:p>
            <a:r>
              <a:rPr lang="en-US" dirty="0" smtClean="0"/>
              <a:t>Approval in 48 hours or less and funding within 24 hours from approval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69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DirectLink Capital Equipment and Processing?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processing companies use the “Gillette” way of doing business. </a:t>
            </a:r>
          </a:p>
          <a:p>
            <a:r>
              <a:rPr lang="en-US" dirty="0" smtClean="0"/>
              <a:t>This business “gives away the equipment” but make it up on processing and residual supplies.</a:t>
            </a:r>
          </a:p>
          <a:p>
            <a:r>
              <a:rPr lang="en-US" dirty="0" smtClean="0"/>
              <a:t>Today people have become more cost conscious and asking for discounts</a:t>
            </a:r>
          </a:p>
          <a:p>
            <a:r>
              <a:rPr lang="en-US" dirty="0" smtClean="0"/>
              <a:t>Quite simply, those discounts are NOT BIG ENOUGH!</a:t>
            </a:r>
          </a:p>
          <a:p>
            <a:r>
              <a:rPr lang="en-US" dirty="0" smtClean="0"/>
              <a:t>DLCC through Red Payment Systems, guarantees you the LOWEST PROCESSING FEES and with a LIFETIME GUARANTEE NOT TO GO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17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Merchant Equipment – Plan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VX 520 Lease (or other equipment)</a:t>
            </a:r>
          </a:p>
          <a:p>
            <a:r>
              <a:rPr lang="en-US" dirty="0" smtClean="0"/>
              <a:t>Lease for $49.99/</a:t>
            </a:r>
            <a:r>
              <a:rPr lang="en-US" dirty="0" err="1" smtClean="0"/>
              <a:t>mo</a:t>
            </a:r>
            <a:r>
              <a:rPr lang="en-US" dirty="0" smtClean="0"/>
              <a:t> to $129.99/</a:t>
            </a:r>
            <a:r>
              <a:rPr lang="en-US" dirty="0" err="1" smtClean="0"/>
              <a:t>mo</a:t>
            </a:r>
            <a:endParaRPr lang="en-US" dirty="0" smtClean="0"/>
          </a:p>
          <a:p>
            <a:r>
              <a:rPr lang="en-US" dirty="0" smtClean="0"/>
              <a:t>Merchant Pay Program</a:t>
            </a:r>
            <a:endParaRPr lang="en-US" dirty="0"/>
          </a:p>
          <a:p>
            <a:r>
              <a:rPr lang="en-US" dirty="0" smtClean="0"/>
              <a:t>This is how we make our money</a:t>
            </a:r>
          </a:p>
          <a:p>
            <a:r>
              <a:rPr lang="en-US" dirty="0" smtClean="0"/>
              <a:t>We provide FREE SUPPLIES during the lease</a:t>
            </a:r>
            <a:endParaRPr lang="en-US" dirty="0"/>
          </a:p>
          <a:p>
            <a:r>
              <a:rPr lang="en-US" dirty="0" smtClean="0"/>
              <a:t>Most companies use the Gillette Way to Sell</a:t>
            </a:r>
          </a:p>
          <a:p>
            <a:r>
              <a:rPr lang="en-US" dirty="0" smtClean="0"/>
              <a:t>They give you the equipment </a:t>
            </a:r>
          </a:p>
          <a:p>
            <a:r>
              <a:rPr lang="en-US" dirty="0" smtClean="0"/>
              <a:t>BUT you overpay for the processing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5500" y="2373163"/>
            <a:ext cx="2768300" cy="211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17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 </a:t>
            </a:r>
            <a:r>
              <a:rPr lang="en-US" dirty="0"/>
              <a:t>C</a:t>
            </a:r>
            <a:r>
              <a:rPr lang="en-US" dirty="0" smtClean="0"/>
              <a:t>ard Processing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163" y="1394156"/>
            <a:ext cx="8520056" cy="4979550"/>
          </a:xfrm>
        </p:spPr>
      </p:pic>
    </p:spTree>
    <p:extLst>
      <p:ext uri="{BB962C8B-B14F-4D97-AF65-F5344CB8AC3E}">
        <p14:creationId xmlns:p14="http://schemas.microsoft.com/office/powerpoint/2010/main" val="344453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Fees – PLAN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Lets say you have $20,000 of Merchant Transactions Monthly</a:t>
            </a:r>
          </a:p>
          <a:p>
            <a:r>
              <a:rPr lang="en-US" dirty="0" smtClean="0"/>
              <a:t>Your average order is $50.00 (400 transactions monthly)</a:t>
            </a:r>
          </a:p>
          <a:p>
            <a:r>
              <a:rPr lang="en-US" dirty="0" smtClean="0"/>
              <a:t>Your current plan is 1.5% (most are more)</a:t>
            </a:r>
          </a:p>
          <a:p>
            <a:r>
              <a:rPr lang="en-US" dirty="0" smtClean="0"/>
              <a:t>You currently pay $300.00 to the processing company.</a:t>
            </a:r>
          </a:p>
          <a:p>
            <a:r>
              <a:rPr lang="en-US" dirty="0" smtClean="0"/>
              <a:t>OUR PLAN: </a:t>
            </a:r>
          </a:p>
          <a:p>
            <a:r>
              <a:rPr lang="en-US" dirty="0" smtClean="0"/>
              <a:t>You pay 6 cents per transaction and 1/10% on total volume</a:t>
            </a:r>
          </a:p>
          <a:p>
            <a:r>
              <a:rPr lang="en-US" dirty="0" smtClean="0"/>
              <a:t>This is $24.00 plus $20.00 = $45.00 monthly</a:t>
            </a:r>
          </a:p>
          <a:p>
            <a:r>
              <a:rPr lang="en-US" dirty="0" smtClean="0"/>
              <a:t>Minimum is $25.00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7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410" y="255810"/>
            <a:ext cx="1059718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Compare Plans		</a:t>
            </a: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sz="2400" u="sng" dirty="0" smtClean="0"/>
              <a:t>4000 </a:t>
            </a:r>
            <a:r>
              <a:rPr lang="en-US" sz="2400" u="sng" dirty="0" smtClean="0">
                <a:hlinkClick r:id="rId2"/>
              </a:rPr>
              <a:t>transactions@$10.00=$40,000</a:t>
            </a:r>
            <a:r>
              <a:rPr lang="en-US" sz="2400" u="sng" dirty="0" smtClean="0"/>
              <a:t> monthly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Showing previous example                                    This shows typical restaurant with 3 machines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2870409"/>
              </p:ext>
            </p:extLst>
          </p:nvPr>
        </p:nvGraphicFramePr>
        <p:xfrm>
          <a:off x="797410" y="1581373"/>
          <a:ext cx="10444331" cy="2701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185"/>
                <a:gridCol w="1202617"/>
                <a:gridCol w="1538343"/>
                <a:gridCol w="2700170"/>
                <a:gridCol w="2485016"/>
              </a:tblGrid>
              <a:tr h="408696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CURRENT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PROPOSED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CURRRENT (1.5%)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PROPOSED</a:t>
                      </a:r>
                      <a:endParaRPr lang="en-US" dirty="0"/>
                    </a:p>
                  </a:txBody>
                  <a:tcPr/>
                </a:tc>
              </a:tr>
              <a:tr h="408696">
                <a:tc>
                  <a:txBody>
                    <a:bodyPr/>
                    <a:lstStyle/>
                    <a:p>
                      <a:r>
                        <a:rPr lang="en-US" dirty="0" smtClean="0"/>
                        <a:t>EQUIPMENT FEES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$59.99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$179.97</a:t>
                      </a:r>
                      <a:endParaRPr lang="en-US" dirty="0"/>
                    </a:p>
                  </a:txBody>
                  <a:tcPr/>
                </a:tc>
              </a:tr>
              <a:tr h="473527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$45.00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$600.00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$280.00</a:t>
                      </a:r>
                      <a:endParaRPr lang="en-US" dirty="0"/>
                    </a:p>
                  </a:txBody>
                  <a:tcPr/>
                </a:tc>
              </a:tr>
              <a:tr h="70542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YOUR</a:t>
                      </a:r>
                      <a:r>
                        <a:rPr lang="en-US" b="1" baseline="0" dirty="0" smtClean="0"/>
                        <a:t> COST MONTHLY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$300.00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$104.99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$600.00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$459.97</a:t>
                      </a:r>
                      <a:endParaRPr lang="en-US" b="1" dirty="0"/>
                    </a:p>
                  </a:txBody>
                  <a:tcPr/>
                </a:tc>
              </a:tr>
              <a:tr h="70542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r>
                        <a:rPr lang="en-US" b="1" baseline="0" dirty="0" smtClean="0"/>
                        <a:t> SAVINGS USING OUR PLAN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$195.01/MO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$140.03/MO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00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SMALL BUSINESS OWNER SAVES $1,200.00 TO $6,000.00 A YEAR</a:t>
            </a:r>
          </a:p>
          <a:p>
            <a:r>
              <a:rPr lang="en-US" dirty="0" smtClean="0"/>
              <a:t>This savings is AFTER the cost of the lease</a:t>
            </a:r>
          </a:p>
          <a:p>
            <a:r>
              <a:rPr lang="en-US" dirty="0" smtClean="0"/>
              <a:t>PLUS Free Supplies</a:t>
            </a:r>
          </a:p>
          <a:p>
            <a:r>
              <a:rPr lang="en-US" dirty="0" smtClean="0"/>
              <a:t>PLUS Upgrades during Lease for Compliancy</a:t>
            </a:r>
          </a:p>
          <a:p>
            <a:r>
              <a:rPr lang="en-US" dirty="0" smtClean="0"/>
              <a:t>PLUS 24/7 LIVE support</a:t>
            </a:r>
          </a:p>
          <a:p>
            <a:r>
              <a:rPr lang="en-US" dirty="0" smtClean="0"/>
              <a:t>PLUS personal service agent who lives in your area!</a:t>
            </a:r>
          </a:p>
          <a:p>
            <a:r>
              <a:rPr lang="en-US" dirty="0" smtClean="0"/>
              <a:t>Most Medium sized businesses (grocery stores, </a:t>
            </a:r>
            <a:r>
              <a:rPr lang="en-US" dirty="0" err="1" smtClean="0"/>
              <a:t>etc</a:t>
            </a:r>
            <a:r>
              <a:rPr lang="en-US" dirty="0" smtClean="0"/>
              <a:t>) save $10,000.00 to $100,000.00 a year after equipment lease!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0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PLAN OF THE FUTURE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488" y="2495774"/>
            <a:ext cx="7606551" cy="3903487"/>
          </a:xfrm>
        </p:spPr>
      </p:pic>
      <p:sp>
        <p:nvSpPr>
          <p:cNvPr id="5" name="TextBox 4"/>
          <p:cNvSpPr txBox="1"/>
          <p:nvPr/>
        </p:nvSpPr>
        <p:spPr>
          <a:xfrm>
            <a:off x="3637878" y="1518129"/>
            <a:ext cx="4916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STOP PAYING MERCHANT FEES. START EARNING MONEY FOR PROCESSING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724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Merchant Equipment – PLAN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Imagine paying NO PROCESSING FEES?</a:t>
            </a:r>
          </a:p>
          <a:p>
            <a:r>
              <a:rPr lang="en-US" dirty="0" smtClean="0"/>
              <a:t>Our new program and new laws allows a small convenience fee charged per transaction to the customer.</a:t>
            </a:r>
          </a:p>
          <a:p>
            <a:r>
              <a:rPr lang="en-US" dirty="0" smtClean="0"/>
              <a:t>Our software can be loaded with YOUR CHOICE</a:t>
            </a:r>
          </a:p>
          <a:p>
            <a:r>
              <a:rPr lang="en-US" dirty="0" smtClean="0"/>
              <a:t>Choose to pay processing fees like Plan A OR</a:t>
            </a:r>
          </a:p>
          <a:p>
            <a:r>
              <a:rPr lang="en-US" dirty="0" smtClean="0"/>
              <a:t>Choose 0 fees and we program your processing fees to charge your customers just like a tax.</a:t>
            </a:r>
          </a:p>
          <a:p>
            <a:r>
              <a:rPr lang="en-US" dirty="0" smtClean="0"/>
              <a:t>This program is perfect for businesses that have chosen NOT to use credit cards. NOW you can have those customers at NO COST TO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99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1053</Words>
  <Application>Microsoft Office PowerPoint</Application>
  <PresentationFormat>Widescreen</PresentationFormat>
  <Paragraphs>144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DirectLink Capital Corporation</vt:lpstr>
      <vt:lpstr>Why DirectLink Capital Equipment and Processing?</vt:lpstr>
      <vt:lpstr>Merchant Equipment – Plan A</vt:lpstr>
      <vt:lpstr>Credit Card Processing</vt:lpstr>
      <vt:lpstr>Processing Fees – PLAN A</vt:lpstr>
      <vt:lpstr>Compare Plans        4000 transactions@$10.00=$40,000 monthly Showing previous example                                    This shows typical restaurant with 3 machines</vt:lpstr>
      <vt:lpstr>COMPARISON</vt:lpstr>
      <vt:lpstr>NEW PLAN OF THE FUTURE</vt:lpstr>
      <vt:lpstr>Merchant Equipment – PLAN B</vt:lpstr>
      <vt:lpstr>PLAN B (Equipment Lease Only) NO MERCHANT PROCESSING FEES!</vt:lpstr>
      <vt:lpstr>COMPARISON</vt:lpstr>
      <vt:lpstr>Merchant Solution 2 - Loans</vt:lpstr>
      <vt:lpstr>Why DirectLink Capital Loans?</vt:lpstr>
      <vt:lpstr>MERCHANT LOANS</vt:lpstr>
      <vt:lpstr>LINES OF CREDIT</vt:lpstr>
      <vt:lpstr>Lines of Credit</vt:lpstr>
      <vt:lpstr>Preferred Rate Lines</vt:lpstr>
      <vt:lpstr>Preferred Rate 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DirectLink Capital</dc:title>
  <dc:creator>Keith Goodman</dc:creator>
  <cp:lastModifiedBy>Keith Goodman</cp:lastModifiedBy>
  <cp:revision>48</cp:revision>
  <dcterms:created xsi:type="dcterms:W3CDTF">2016-09-05T11:51:47Z</dcterms:created>
  <dcterms:modified xsi:type="dcterms:W3CDTF">2016-09-06T19:49:00Z</dcterms:modified>
</cp:coreProperties>
</file>