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7CB5F2-8AA1-47E1-8274-784CE33E8D61}" type="datetimeFigureOut">
              <a:rPr lang="en-US" smtClean="0"/>
              <a:t>4/30/2017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A22AC2-55C7-4621-A4A2-3191D94E0A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The Story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79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CERTAIN QUALIFIED BUSINESSES YOU CAN NOW PASS THROUGH THOSE FEES AND YOU NO LONGER HAVE TO PAY THEM YOURSELF!</a:t>
            </a:r>
          </a:p>
          <a:p>
            <a:endParaRPr lang="en-US" dirty="0"/>
          </a:p>
          <a:p>
            <a:r>
              <a:rPr lang="en-US" dirty="0" smtClean="0"/>
              <a:t>The Program is called: </a:t>
            </a:r>
            <a:r>
              <a:rPr lang="en-US" b="1" u="sng" dirty="0" smtClean="0"/>
              <a:t>CASH DISCOUNT</a:t>
            </a:r>
          </a:p>
          <a:p>
            <a:endParaRPr lang="en-US" b="1" u="sng" dirty="0"/>
          </a:p>
          <a:p>
            <a:r>
              <a:rPr lang="en-US" dirty="0" smtClean="0"/>
              <a:t>The Bottom LINE…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16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Parts (or food)                          $30.00</a:t>
            </a:r>
          </a:p>
          <a:p>
            <a:r>
              <a:rPr lang="en-US" dirty="0" smtClean="0"/>
              <a:t>Labor                                       </a:t>
            </a:r>
            <a:r>
              <a:rPr lang="en-US" u="sng" dirty="0" smtClean="0"/>
              <a:t>$20.00</a:t>
            </a:r>
          </a:p>
          <a:p>
            <a:r>
              <a:rPr lang="en-US" dirty="0" smtClean="0"/>
              <a:t>Sub Total				$50.00</a:t>
            </a:r>
          </a:p>
          <a:p>
            <a:r>
              <a:rPr lang="en-US" dirty="0" smtClean="0"/>
              <a:t>T						$  3.25</a:t>
            </a:r>
          </a:p>
          <a:p>
            <a:r>
              <a:rPr lang="en-US" dirty="0" smtClean="0"/>
              <a:t>C						$  2.00</a:t>
            </a:r>
          </a:p>
          <a:p>
            <a:r>
              <a:rPr lang="en-US" dirty="0" smtClean="0"/>
              <a:t>Tip	 					$ _____</a:t>
            </a:r>
          </a:p>
          <a:p>
            <a:r>
              <a:rPr lang="en-US" b="1" dirty="0" smtClean="0"/>
              <a:t>Total</a:t>
            </a:r>
            <a:r>
              <a:rPr lang="en-US" dirty="0" smtClean="0"/>
              <a:t>					$ </a:t>
            </a:r>
            <a:r>
              <a:rPr lang="en-US" b="1" dirty="0" smtClean="0"/>
              <a:t>55.25</a:t>
            </a:r>
          </a:p>
          <a:p>
            <a:endParaRPr lang="en-US" u="sng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Typical Invoice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95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customer accepted the cash discount.</a:t>
            </a:r>
          </a:p>
          <a:p>
            <a:endParaRPr lang="en-US" dirty="0"/>
          </a:p>
          <a:p>
            <a:r>
              <a:rPr lang="en-US" dirty="0" smtClean="0"/>
              <a:t>All bills will add the total with a fixed percentage assuming they pay with a credit card.</a:t>
            </a:r>
          </a:p>
          <a:p>
            <a:r>
              <a:rPr lang="en-US" dirty="0" smtClean="0"/>
              <a:t>If they choose to pay with cash…GIVE THEM A 4% DISCOUNT. If they choose to pay credit card….do nothing but let them pay. The machine will AUTOMATICALLY DEFAULT TO INCLUDE THE INTERCHANGE FEES.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just happened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78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90% of customers JUST PAY THE BILL. They already assume this is like a tax or other charge nobody has control over. You NOW already pay a “soda pop tax” and a “eat in tax” in many stores. The key is THIS AMOUNT IS NOT SIGNIFICANT!</a:t>
            </a:r>
          </a:p>
          <a:p>
            <a:endParaRPr lang="en-US" dirty="0"/>
          </a:p>
          <a:p>
            <a:r>
              <a:rPr lang="en-US" dirty="0" smtClean="0"/>
              <a:t>What about the customer who asks….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clients react?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009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NOW offer a cash discount. This fee is waived for paying cash.</a:t>
            </a:r>
          </a:p>
          <a:p>
            <a:r>
              <a:rPr lang="en-US" dirty="0" smtClean="0"/>
              <a:t>Most will JUST SAY OKAY and PAY THE BILL.</a:t>
            </a:r>
          </a:p>
          <a:p>
            <a:r>
              <a:rPr lang="en-US" dirty="0" smtClean="0"/>
              <a:t>If someone had a bad dinner…what do you do? Same thing here…</a:t>
            </a:r>
          </a:p>
          <a:p>
            <a:r>
              <a:rPr lang="en-US" dirty="0" smtClean="0"/>
              <a:t>Mr. customer….we value your business so I will waive the fee this time (push the special button)…PROBLEM SOLVED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say?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615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750408"/>
              </p:ext>
            </p:extLst>
          </p:nvPr>
        </p:nvGraphicFramePr>
        <p:xfrm>
          <a:off x="457200" y="1481138"/>
          <a:ext cx="8229599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219200"/>
                <a:gridCol w="1219200"/>
                <a:gridCol w="228600"/>
                <a:gridCol w="1371600"/>
                <a:gridCol w="1143000"/>
                <a:gridCol w="1600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Merchant</a:t>
                      </a:r>
                    </a:p>
                    <a:p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Merchant</a:t>
                      </a:r>
                    </a:p>
                    <a:p>
                      <a:r>
                        <a:rPr lang="en-US" dirty="0" smtClean="0"/>
                        <a:t>Fees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 to </a:t>
                      </a:r>
                    </a:p>
                    <a:p>
                      <a:r>
                        <a:rPr lang="en-US" dirty="0" smtClean="0"/>
                        <a:t>Merchant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Merchant </a:t>
                      </a:r>
                    </a:p>
                    <a:p>
                      <a:r>
                        <a:rPr lang="en-US" dirty="0" smtClean="0"/>
                        <a:t>Volume (with CD)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Fees</a:t>
                      </a:r>
                    </a:p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 to</a:t>
                      </a:r>
                    </a:p>
                    <a:p>
                      <a:r>
                        <a:rPr lang="en-US" dirty="0" smtClean="0"/>
                        <a:t>Merchant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r>
                        <a:rPr lang="en-US" baseline="0" dirty="0" smtClean="0"/>
                        <a:t>    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$19,500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$ 20,700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  850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$19.950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$ 1,100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$48,900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$ 51,800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$2,100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$49,700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SAVINGS</a:t>
                      </a:r>
                      <a:r>
                        <a:rPr lang="en-US" b="1" baseline="0" dirty="0" smtClean="0"/>
                        <a:t> TO MERCHANT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$20,000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19850</a:t>
                      </a:r>
                    </a:p>
                    <a:p>
                      <a:r>
                        <a:rPr lang="en-US" u="sng" dirty="0" smtClean="0"/>
                        <a:t>-19500</a:t>
                      </a:r>
                    </a:p>
                    <a:p>
                      <a:r>
                        <a:rPr lang="en-US" b="1" u="none" dirty="0" smtClean="0"/>
                        <a:t>$   350</a:t>
                      </a:r>
                      <a:endParaRPr lang="en-US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b="1" dirty="0" smtClean="0"/>
                        <a:t>MONTHLY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49700</a:t>
                      </a:r>
                      <a:endParaRPr lang="en-US" dirty="0" smtClean="0"/>
                    </a:p>
                    <a:p>
                      <a:r>
                        <a:rPr lang="en-US" u="sng" dirty="0" smtClean="0"/>
                        <a:t>-48900</a:t>
                      </a:r>
                    </a:p>
                    <a:p>
                      <a:r>
                        <a:rPr lang="en-US" b="1" u="none" dirty="0" smtClean="0"/>
                        <a:t>$   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="1" dirty="0" smtClean="0"/>
                        <a:t>MONTHLY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MEANS TO YOU!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029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BEFORE                                                     AFTER</a:t>
            </a:r>
          </a:p>
          <a:p>
            <a:endParaRPr lang="en-US" b="1" dirty="0"/>
          </a:p>
          <a:p>
            <a:r>
              <a:rPr lang="en-US" b="1" dirty="0" smtClean="0"/>
              <a:t>This includes ALL EXPENSES FEES BATCH STATEMENT AND EVERYTHING!</a:t>
            </a:r>
          </a:p>
          <a:p>
            <a:endParaRPr lang="en-US" b="1" dirty="0"/>
          </a:p>
          <a:p>
            <a:r>
              <a:rPr lang="en-US" b="1" dirty="0" smtClean="0"/>
              <a:t>                         What will you do with an extra $4,000 to $10,000 a 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                              year?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4271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GUARANTEE THIS WILL WORK</a:t>
            </a:r>
          </a:p>
          <a:p>
            <a:r>
              <a:rPr lang="en-US" dirty="0" smtClean="0"/>
              <a:t>We will put you on a month to month program.</a:t>
            </a:r>
          </a:p>
          <a:p>
            <a:r>
              <a:rPr lang="en-US" dirty="0" smtClean="0"/>
              <a:t>IF WE DO NOT ADD MONEY TO YOUR POCKET WE GUARANTEE TO SWITCH YOU BACK AT THE SAME OR LOWER PROCESSING FEE YOU ORIGIANLLY HAD!</a:t>
            </a:r>
          </a:p>
          <a:p>
            <a:r>
              <a:rPr lang="en-US" dirty="0" smtClean="0"/>
              <a:t>NO RISK TO YOU!</a:t>
            </a:r>
          </a:p>
          <a:p>
            <a:r>
              <a:rPr lang="en-US" dirty="0" smtClean="0"/>
              <a:t>(Sign up will only </a:t>
            </a:r>
            <a:r>
              <a:rPr lang="en-US" smtClean="0"/>
              <a:t>take about 5 min)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4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6709" y="1371600"/>
            <a:ext cx="5203850" cy="38862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 smtClean="0"/>
              <a:t>Processing Fees – Two Parts</a:t>
            </a:r>
          </a:p>
          <a:p>
            <a:endParaRPr lang="en-US" dirty="0" smtClean="0"/>
          </a:p>
          <a:p>
            <a:pPr marL="109728" indent="0">
              <a:buNone/>
            </a:pPr>
            <a:r>
              <a:rPr lang="en-US" sz="2800" b="1" dirty="0" smtClean="0"/>
              <a:t>Interchange       80% - 90%</a:t>
            </a:r>
          </a:p>
          <a:p>
            <a:r>
              <a:rPr lang="en-US" sz="2000" dirty="0" smtClean="0"/>
              <a:t>Issuing Banks (Chase, Capital One)</a:t>
            </a:r>
          </a:p>
          <a:p>
            <a:r>
              <a:rPr lang="en-US" sz="2000" dirty="0" smtClean="0"/>
              <a:t>Credit Card Cos. (MC, Visa, D, AMEX)</a:t>
            </a:r>
            <a:endParaRPr lang="en-US" sz="2000" dirty="0"/>
          </a:p>
          <a:p>
            <a:endParaRPr lang="en-US" sz="3200" b="1" dirty="0" smtClean="0"/>
          </a:p>
          <a:p>
            <a:pPr marL="109728" indent="0">
              <a:buNone/>
            </a:pPr>
            <a:r>
              <a:rPr lang="en-US" sz="2800" b="1" dirty="0" smtClean="0"/>
              <a:t>Processing        10% - 20%</a:t>
            </a:r>
          </a:p>
          <a:p>
            <a:r>
              <a:rPr lang="en-US" sz="2000" dirty="0" smtClean="0"/>
              <a:t>Processors (Pivotal, Heartland)</a:t>
            </a:r>
          </a:p>
          <a:p>
            <a:r>
              <a:rPr lang="en-US" sz="2000" dirty="0" smtClean="0"/>
              <a:t>Digital Systems (TSYS, HDM)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Gets Paid Processing Fees?</a:t>
            </a:r>
            <a:endParaRPr lang="en-US" dirty="0"/>
          </a:p>
        </p:txBody>
      </p:sp>
      <p:pic>
        <p:nvPicPr>
          <p:cNvPr id="1026" name="Picture 2" descr="C:\Users\Owner\AppData\Local\Microsoft\Windows\INetCache\IE\FM76NPOH\desconfianz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414" y="1371600"/>
            <a:ext cx="3253441" cy="307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33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481329"/>
            <a:ext cx="5029200" cy="3014472"/>
          </a:xfrm>
        </p:spPr>
        <p:txBody>
          <a:bodyPr/>
          <a:lstStyle/>
          <a:p>
            <a:r>
              <a:rPr lang="en-US" dirty="0" smtClean="0"/>
              <a:t>The Processor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Processor Fees Explained (10%)</a:t>
            </a:r>
            <a:endParaRPr lang="en-US" dirty="0"/>
          </a:p>
        </p:txBody>
      </p:sp>
      <p:pic>
        <p:nvPicPr>
          <p:cNvPr id="3075" name="Picture 3" descr="C:\Users\Owner\AppData\Local\Microsoft\Windows\INetCache\IE\S57J1JGF\Tokenization-CreditCard-Servic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447800"/>
            <a:ext cx="5467350" cy="522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58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Agent (part of the 10%)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9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Works for $5.00 to $10.00 a month</a:t>
            </a:r>
            <a:endParaRPr lang="en-US" dirty="0"/>
          </a:p>
        </p:txBody>
      </p:sp>
      <p:pic>
        <p:nvPicPr>
          <p:cNvPr id="4100" name="Picture 4" descr="C:\Users\Owner\AppData\Local\Microsoft\Windows\INetCache\IE\S57J1JGF\foto_come_parlare_con_operatore_tim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60881"/>
            <a:ext cx="3567113" cy="2911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1" y="53340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save you 20% on your processing…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882861" y="5333999"/>
            <a:ext cx="33218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 HATE YOU GUYS! I AM BUSY AND NOT INTERESTED</a:t>
            </a:r>
            <a:endParaRPr lang="en-US" dirty="0"/>
          </a:p>
        </p:txBody>
      </p:sp>
      <p:pic>
        <p:nvPicPr>
          <p:cNvPr id="4101" name="Picture 5" descr="C:\Users\Owner\AppData\Local\Microsoft\Windows\INetCache\IE\FM76NPOH\imobex_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3276601" cy="279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76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9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Interchange Fees PAY</a:t>
            </a:r>
            <a:r>
              <a:rPr lang="en-US" b="1" dirty="0" smtClean="0"/>
              <a:t> THE 3 D’s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Interchange Fees Explained (90%)</a:t>
            </a:r>
            <a:endParaRPr lang="en-US" dirty="0"/>
          </a:p>
        </p:txBody>
      </p:sp>
      <p:pic>
        <p:nvPicPr>
          <p:cNvPr id="1028" name="Picture 4" descr="C:\Users\Owner\AppData\Local\Microsoft\Windows\INetCache\IE\4X8IJMV4\greedy-banker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19050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Owner\AppData\Local\Microsoft\Windows\INetCache\IE\FM76NPOH\ban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362200"/>
            <a:ext cx="2098040" cy="209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Owner\AppData\Local\Microsoft\Windows\INetCache\IE\4X8IJMV4\banker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1" y="2437066"/>
            <a:ext cx="2362200" cy="1753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1" y="446024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Bank Execs                 Bank Buildings            Your Friendly Banker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1" y="5103213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DEPOSITORIES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1444687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9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Interchange Rewards Cards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Interchange Fees Continued</a:t>
            </a:r>
            <a:endParaRPr lang="en-US" dirty="0"/>
          </a:p>
        </p:txBody>
      </p:sp>
      <p:pic>
        <p:nvPicPr>
          <p:cNvPr id="2051" name="Picture 3" descr="C:\Users\Owner\AppData\Local\Microsoft\Windows\INetCache\IE\FM76NPOH\Citibank_Rewards_Car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09800"/>
            <a:ext cx="3451386" cy="219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Owner\AppData\Local\Microsoft\Windows\INetCache\IE\FM76NPOH\tropical_vacation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09800"/>
            <a:ext cx="3114675" cy="219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4876800"/>
            <a:ext cx="7381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GREAT. I just keep charging and the stores pay me to go on vacation twice a year.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8927" y="5692032"/>
            <a:ext cx="7381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DIVIDENDS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20705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9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Collections on bad accounts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INTERCHANGE FEE</a:t>
            </a:r>
            <a:endParaRPr lang="en-US" dirty="0"/>
          </a:p>
        </p:txBody>
      </p:sp>
      <p:pic>
        <p:nvPicPr>
          <p:cNvPr id="3077" name="Picture 5" descr="C:\Users\Owner\AppData\Local\Microsoft\Windows\INetCache\IE\4X8IJMV4\rich_hobo_by_hakanhizal-d5iclg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2819400" cy="193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Owner\AppData\Local\Microsoft\Windows\INetCache\IE\S57J1JGF\HoboClow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057400"/>
            <a:ext cx="2142650" cy="193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4054265"/>
            <a:ext cx="70956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Hey George can you believe                        How do I get one?</a:t>
            </a:r>
          </a:p>
          <a:p>
            <a:r>
              <a:rPr lang="en-US" dirty="0" smtClean="0"/>
              <a:t>The bank gave ME a Credit Card?                </a:t>
            </a:r>
            <a:r>
              <a:rPr lang="en-US" dirty="0" err="1" smtClean="0"/>
              <a:t>Johnboy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algn="ctr"/>
            <a:r>
              <a:rPr lang="en-US" sz="1600" b="1" dirty="0" smtClean="0"/>
              <a:t>SIMPLE: Just get a PO BOX AND THE BANK WILL PRE APPROVE YOU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410200"/>
            <a:ext cx="7095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DEADBEATS</a:t>
            </a:r>
            <a:endParaRPr lang="en-US" sz="2800" b="1" u="sng" dirty="0"/>
          </a:p>
        </p:txBody>
      </p:sp>
    </p:spTree>
    <p:extLst>
      <p:ext uri="{BB962C8B-B14F-4D97-AF65-F5344CB8AC3E}">
        <p14:creationId xmlns:p14="http://schemas.microsoft.com/office/powerpoint/2010/main" val="208327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998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Merchant</a:t>
            </a:r>
            <a:r>
              <a:rPr lang="en-US" dirty="0" smtClean="0"/>
              <a:t>         </a:t>
            </a:r>
            <a:r>
              <a:rPr lang="en-US" dirty="0" smtClean="0"/>
              <a:t>or      </a:t>
            </a:r>
            <a:r>
              <a:rPr lang="en-US" dirty="0" smtClean="0"/>
              <a:t>      The </a:t>
            </a:r>
            <a:r>
              <a:rPr lang="en-US" dirty="0"/>
              <a:t>C</a:t>
            </a:r>
            <a:r>
              <a:rPr lang="en-US" dirty="0" smtClean="0"/>
              <a:t>ustomer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PAY THESE FEES?</a:t>
            </a:r>
            <a:endParaRPr lang="en-US" dirty="0"/>
          </a:p>
        </p:txBody>
      </p:sp>
      <p:pic>
        <p:nvPicPr>
          <p:cNvPr id="4101" name="Picture 5" descr="C:\Users\Owner\AppData\Local\Microsoft\Windows\INetCache\IE\FM76NPOH\depositphotos_4235695-Word-Vacation-on-beach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600"/>
            <a:ext cx="2286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Owner\AppData\Local\Microsoft\Windows\INetCache\IE\S57J1JGF\greedy_pig_64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29000"/>
            <a:ext cx="2286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Owner\AppData\Local\Microsoft\Windows\INetCache\IE\4X8IJMV4\4199669158_e545394f55_o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572000"/>
            <a:ext cx="2286000" cy="137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Owner\AppData\Local\Microsoft\Windows\INetCache\IE\S57J1JGF\g041259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22098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Owner\AppData\Local\Microsoft\Windows\INetCache\IE\S57J1JGF\business-people-working-hard-to-succeed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619500"/>
            <a:ext cx="22098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17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your customers invite you to share their rewards?</a:t>
            </a:r>
          </a:p>
          <a:p>
            <a:r>
              <a:rPr lang="en-US" dirty="0" smtClean="0"/>
              <a:t>Should I be forced to pay for clients who do not pay their bills?</a:t>
            </a:r>
          </a:p>
          <a:p>
            <a:endParaRPr lang="en-US" dirty="0"/>
          </a:p>
          <a:p>
            <a:r>
              <a:rPr lang="en-US" dirty="0" smtClean="0"/>
              <a:t>IF THE ANSWER IS NOBODY AND NO THEN PAY ATTENTION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yourself these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082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</TotalTime>
  <Words>658</Words>
  <Application>Microsoft Office PowerPoint</Application>
  <PresentationFormat>On-screen Show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The Story</vt:lpstr>
      <vt:lpstr>Who Gets Paid Processing Fees?</vt:lpstr>
      <vt:lpstr> Processor Fees Explained (10%)</vt:lpstr>
      <vt:lpstr>The Agent (part of the 10%)</vt:lpstr>
      <vt:lpstr>Interchange Fees Explained (90%)</vt:lpstr>
      <vt:lpstr>Interchange Fees Continued</vt:lpstr>
      <vt:lpstr>THE FINAL INTERCHANGE FEE</vt:lpstr>
      <vt:lpstr>WHO SHOULD PAY THESE FEES?</vt:lpstr>
      <vt:lpstr>Ask yourself these questions</vt:lpstr>
      <vt:lpstr>NEW LAW</vt:lpstr>
      <vt:lpstr>A Typical Invoice</vt:lpstr>
      <vt:lpstr>What just happened</vt:lpstr>
      <vt:lpstr>How will clients react?</vt:lpstr>
      <vt:lpstr>What to say?</vt:lpstr>
      <vt:lpstr>What THIS MEANS TO YOU!</vt:lpstr>
      <vt:lpstr>THE DEAL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Story</dc:title>
  <dc:creator>Owner</dc:creator>
  <cp:lastModifiedBy>Owner</cp:lastModifiedBy>
  <cp:revision>32</cp:revision>
  <dcterms:created xsi:type="dcterms:W3CDTF">2017-04-30T15:35:15Z</dcterms:created>
  <dcterms:modified xsi:type="dcterms:W3CDTF">2017-05-01T00:21:41Z</dcterms:modified>
</cp:coreProperties>
</file>