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6" r:id="rId3"/>
    <p:sldId id="261" r:id="rId4"/>
    <p:sldId id="262" r:id="rId5"/>
    <p:sldId id="273" r:id="rId6"/>
    <p:sldId id="257" r:id="rId7"/>
    <p:sldId id="258" r:id="rId8"/>
    <p:sldId id="274" r:id="rId9"/>
    <p:sldId id="259" r:id="rId10"/>
    <p:sldId id="269" r:id="rId11"/>
    <p:sldId id="267" r:id="rId12"/>
    <p:sldId id="275" r:id="rId13"/>
    <p:sldId id="263" r:id="rId14"/>
    <p:sldId id="276" r:id="rId15"/>
    <p:sldId id="260" r:id="rId16"/>
    <p:sldId id="268" r:id="rId17"/>
    <p:sldId id="270" r:id="rId18"/>
    <p:sldId id="271" r:id="rId19"/>
    <p:sldId id="272" r:id="rId20"/>
    <p:sldId id="264" r:id="rId21"/>
    <p:sldId id="265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Revenues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2"/>
                <c:pt idx="0">
                  <c:v>Without</c:v>
                </c:pt>
                <c:pt idx="1">
                  <c:v>With ICare</c:v>
                </c:pt>
              </c:strCache>
            </c:strRef>
          </c:cat>
          <c:val>
            <c:numRef>
              <c:f>Sheet1!$B$2:$B$5</c:f>
              <c:numCache>
                <c:formatCode>_("$"* #,##0.00_);_("$"* \(#,##0.00\);_("$"* "-"??_);_(@_)</c:formatCode>
                <c:ptCount val="4"/>
                <c:pt idx="0">
                  <c:v>250000</c:v>
                </c:pt>
                <c:pt idx="1">
                  <c:v>250000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YR 1 Icare Revs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2"/>
                <c:pt idx="0">
                  <c:v>Without</c:v>
                </c:pt>
                <c:pt idx="1">
                  <c:v>With ICare</c:v>
                </c:pt>
              </c:strCache>
            </c:strRef>
          </c:cat>
          <c:val>
            <c:numRef>
              <c:f>Sheet1!$C$2:$C$5</c:f>
              <c:numCache>
                <c:formatCode>_("$"* #,##0.00_);_("$"* \(#,##0.00\);_("$"* "-"??_);_(@_)</c:formatCode>
                <c:ptCount val="4"/>
                <c:pt idx="1">
                  <c:v>85000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YR 2 Icare Revs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2"/>
                <c:pt idx="0">
                  <c:v>Without</c:v>
                </c:pt>
                <c:pt idx="1">
                  <c:v>With ICare</c:v>
                </c:pt>
              </c:strCache>
            </c:strRef>
          </c:cat>
          <c:val>
            <c:numRef>
              <c:f>Sheet1!$D$2:$D$5</c:f>
              <c:numCache>
                <c:formatCode>_("$"* #,##0.00_);_("$"* \(#,##0.00\);_("$"* "-"??_);_(@_)</c:formatCode>
                <c:ptCount val="4"/>
                <c:pt idx="1">
                  <c:v>170000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6576512"/>
        <c:axId val="126578048"/>
      </c:barChart>
      <c:catAx>
        <c:axId val="126576512"/>
        <c:scaling>
          <c:orientation val="minMax"/>
        </c:scaling>
        <c:delete val="0"/>
        <c:axPos val="b"/>
        <c:majorTickMark val="out"/>
        <c:minorTickMark val="none"/>
        <c:tickLblPos val="nextTo"/>
        <c:crossAx val="126578048"/>
        <c:crosses val="autoZero"/>
        <c:auto val="1"/>
        <c:lblAlgn val="ctr"/>
        <c:lblOffset val="100"/>
        <c:noMultiLvlLbl val="0"/>
      </c:catAx>
      <c:valAx>
        <c:axId val="126578048"/>
        <c:scaling>
          <c:orientation val="minMax"/>
        </c:scaling>
        <c:delete val="0"/>
        <c:axPos val="l"/>
        <c:majorGridlines/>
        <c:numFmt formatCode="General" sourceLinked="0"/>
        <c:majorTickMark val="out"/>
        <c:minorTickMark val="none"/>
        <c:tickLblPos val="nextTo"/>
        <c:crossAx val="12657651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398E4DD-28F0-490F-A277-C0B8D09A2BE6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4429C1D-AB92-4722-A3EA-3C90A105ED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98E4DD-28F0-490F-A277-C0B8D09A2BE6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429C1D-AB92-4722-A3EA-3C90A105ED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98E4DD-28F0-490F-A277-C0B8D09A2BE6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429C1D-AB92-4722-A3EA-3C90A105ED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98E4DD-28F0-490F-A277-C0B8D09A2BE6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429C1D-AB92-4722-A3EA-3C90A105ED4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98E4DD-28F0-490F-A277-C0B8D09A2BE6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429C1D-AB92-4722-A3EA-3C90A105ED4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98E4DD-28F0-490F-A277-C0B8D09A2BE6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429C1D-AB92-4722-A3EA-3C90A105ED4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98E4DD-28F0-490F-A277-C0B8D09A2BE6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429C1D-AB92-4722-A3EA-3C90A105ED4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98E4DD-28F0-490F-A277-C0B8D09A2BE6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429C1D-AB92-4722-A3EA-3C90A105ED4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98E4DD-28F0-490F-A277-C0B8D09A2BE6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429C1D-AB92-4722-A3EA-3C90A105ED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398E4DD-28F0-490F-A277-C0B8D09A2BE6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429C1D-AB92-4722-A3EA-3C90A105ED4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398E4DD-28F0-490F-A277-C0B8D09A2BE6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4429C1D-AB92-4722-A3EA-3C90A105ED4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398E4DD-28F0-490F-A277-C0B8D09A2BE6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4429C1D-AB92-4722-A3EA-3C90A105ED4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carefinancialcorp.com/testimonials/257-north-mesquite-dental-group" TargetMode="External"/><Relationship Id="rId3" Type="http://schemas.openxmlformats.org/officeDocument/2006/relationships/hyperlink" Target="http://www.icarefinancialcorp.com/testimonials/271-schaumberg-dental-studio" TargetMode="External"/><Relationship Id="rId7" Type="http://schemas.openxmlformats.org/officeDocument/2006/relationships/hyperlink" Target="http://www.icarefinancialcorp.com/testimonials/265-austin-dental-implant-center" TargetMode="External"/><Relationship Id="rId2" Type="http://schemas.openxmlformats.org/officeDocument/2006/relationships/hyperlink" Target="http://www.icarefinancialcorp.com/testimonials/261-breezy-dental-testimonia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carefinancialcorp.com/testimonials/266-kanning-dental-testimonial" TargetMode="External"/><Relationship Id="rId5" Type="http://schemas.openxmlformats.org/officeDocument/2006/relationships/hyperlink" Target="http://www.icarefinancialcorp.com/testimonials/267-dr-duongvannak-keo-dmd" TargetMode="External"/><Relationship Id="rId10" Type="http://schemas.openxmlformats.org/officeDocument/2006/relationships/hyperlink" Target="http://www.icarefinancialcorp.com/testimonials/205-marty-lipsey-dds" TargetMode="External"/><Relationship Id="rId4" Type="http://schemas.openxmlformats.org/officeDocument/2006/relationships/hyperlink" Target="http://www.icarefinancialcorp.com/testimonials/268-bertrand-a-bonnick-dds" TargetMode="External"/><Relationship Id="rId9" Type="http://schemas.openxmlformats.org/officeDocument/2006/relationships/hyperlink" Target="http://www.icarefinancialcorp.com/testimonials/255-ala-moana-dental-center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DirectLink Capital Corporation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Dental Professional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11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Truly AFFORDABLE Dental Care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Happy Family</a:t>
            </a:r>
            <a:endParaRPr lang="en-US" dirty="0"/>
          </a:p>
        </p:txBody>
      </p:sp>
      <p:pic>
        <p:nvPicPr>
          <p:cNvPr id="2050" name="Picture 2" descr="C:\Users\Owner\AppData\Local\Microsoft\Windows\INetCache\IE\FM76NPOH\dentista_01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9437" y="2133600"/>
            <a:ext cx="2905125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44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9940460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Happy Dental Practice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92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Breezy Dental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Schaumberg Dental Studios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Bertrand A </a:t>
            </a:r>
            <a:r>
              <a:rPr lang="en-US" dirty="0" err="1" smtClean="0">
                <a:hlinkClick r:id="rId4"/>
              </a:rPr>
              <a:t>Bonnick</a:t>
            </a:r>
            <a:r>
              <a:rPr lang="en-US" dirty="0" smtClean="0">
                <a:hlinkClick r:id="rId4"/>
              </a:rPr>
              <a:t> DDS</a:t>
            </a:r>
            <a:endParaRPr lang="en-US" dirty="0" smtClean="0"/>
          </a:p>
          <a:p>
            <a:r>
              <a:rPr lang="en-US" dirty="0" err="1" smtClean="0">
                <a:hlinkClick r:id="rId5"/>
              </a:rPr>
              <a:t>Dr</a:t>
            </a:r>
            <a:r>
              <a:rPr lang="en-US" dirty="0" smtClean="0">
                <a:hlinkClick r:id="rId5"/>
              </a:rPr>
              <a:t> </a:t>
            </a:r>
            <a:r>
              <a:rPr lang="en-US" dirty="0" err="1" smtClean="0">
                <a:hlinkClick r:id="rId5"/>
              </a:rPr>
              <a:t>Duongvannak</a:t>
            </a:r>
            <a:r>
              <a:rPr lang="en-US" dirty="0" smtClean="0">
                <a:hlinkClick r:id="rId5"/>
              </a:rPr>
              <a:t> </a:t>
            </a:r>
            <a:r>
              <a:rPr lang="en-US" dirty="0" err="1" smtClean="0">
                <a:hlinkClick r:id="rId5"/>
              </a:rPr>
              <a:t>Keo</a:t>
            </a:r>
            <a:r>
              <a:rPr lang="en-US" dirty="0" smtClean="0">
                <a:hlinkClick r:id="rId5"/>
              </a:rPr>
              <a:t> DMD</a:t>
            </a:r>
            <a:endParaRPr lang="en-US" dirty="0" smtClean="0"/>
          </a:p>
          <a:p>
            <a:r>
              <a:rPr lang="en-US" dirty="0" err="1" smtClean="0">
                <a:hlinkClick r:id="rId6"/>
              </a:rPr>
              <a:t>Kanning</a:t>
            </a:r>
            <a:r>
              <a:rPr lang="en-US" dirty="0" smtClean="0">
                <a:hlinkClick r:id="rId6"/>
              </a:rPr>
              <a:t> Dental</a:t>
            </a:r>
            <a:endParaRPr lang="en-US" dirty="0" smtClean="0"/>
          </a:p>
          <a:p>
            <a:r>
              <a:rPr lang="en-US" dirty="0" smtClean="0">
                <a:hlinkClick r:id="rId7"/>
              </a:rPr>
              <a:t>Austin Dental Implant Center</a:t>
            </a:r>
            <a:endParaRPr lang="en-US" dirty="0" smtClean="0"/>
          </a:p>
          <a:p>
            <a:r>
              <a:rPr lang="en-US" dirty="0" smtClean="0">
                <a:hlinkClick r:id="rId8"/>
              </a:rPr>
              <a:t>North Mesquite Dental Group</a:t>
            </a:r>
            <a:endParaRPr lang="en-US" dirty="0" smtClean="0"/>
          </a:p>
          <a:p>
            <a:r>
              <a:rPr lang="en-US" dirty="0" smtClean="0">
                <a:hlinkClick r:id="rId9"/>
              </a:rPr>
              <a:t>Ala Moana Dental Center</a:t>
            </a:r>
            <a:endParaRPr lang="en-US" dirty="0" smtClean="0"/>
          </a:p>
          <a:p>
            <a:r>
              <a:rPr lang="en-US" dirty="0" smtClean="0">
                <a:hlinkClick r:id="rId10"/>
              </a:rPr>
              <a:t>Marty </a:t>
            </a:r>
            <a:r>
              <a:rPr lang="en-US" dirty="0" err="1" smtClean="0">
                <a:hlinkClick r:id="rId10"/>
              </a:rPr>
              <a:t>Lipsey</a:t>
            </a:r>
            <a:r>
              <a:rPr lang="en-US" dirty="0" smtClean="0">
                <a:hlinkClick r:id="rId10"/>
              </a:rPr>
              <a:t> DDS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Testimonials (more upon request)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09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Lower Processing Costs</a:t>
            </a:r>
          </a:p>
          <a:p>
            <a:r>
              <a:rPr lang="en-US" dirty="0" smtClean="0"/>
              <a:t>DLCC is networked with the lowest cost wholesaler in the Processing Industry</a:t>
            </a:r>
          </a:p>
          <a:p>
            <a:r>
              <a:rPr lang="en-US" dirty="0" smtClean="0"/>
              <a:t>A Dentist who partakes in our total solution package, will receive the following:</a:t>
            </a:r>
          </a:p>
          <a:p>
            <a:r>
              <a:rPr lang="en-US" dirty="0" smtClean="0"/>
              <a:t>Lowest cost Credit Card Processing Guaranteed done on a month to month (no long term contracts) basis</a:t>
            </a:r>
          </a:p>
          <a:p>
            <a:r>
              <a:rPr lang="en-US" dirty="0" smtClean="0"/>
              <a:t>Free Equipment as long as you process through our company.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55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Make Processing Simpler and Less Expensive (Wholesale Rates)</a:t>
            </a:r>
            <a:endParaRPr lang="en-US" dirty="0"/>
          </a:p>
        </p:txBody>
      </p:sp>
      <p:pic>
        <p:nvPicPr>
          <p:cNvPr id="1026" name="Picture 2" descr="C:\Users\Owner\AppData\Local\Microsoft\Windows\INetCache\IE\FM76NPOH\visa_mastercard[1]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809750"/>
            <a:ext cx="2095500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Owner\AppData\Local\Microsoft\Windows\INetCache\IE\FM76NPOH\visa_mastercard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809750"/>
            <a:ext cx="2095500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Owner\AppData\Local\Microsoft\Windows\INetCache\IE\BQ5C9LSE\7160179404_d1093baf01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809750"/>
            <a:ext cx="3316242" cy="2845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828800" y="4953000"/>
            <a:ext cx="518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Partnership between Finical and Pivotal, the largest Merchant Bank in North America. DLCC works with both.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87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Preferred Financing for Dentists</a:t>
            </a:r>
          </a:p>
          <a:p>
            <a:r>
              <a:rPr lang="en-US" dirty="0" smtClean="0"/>
              <a:t>Single dental practices are being phased out over the next 10 years</a:t>
            </a:r>
          </a:p>
          <a:p>
            <a:r>
              <a:rPr lang="en-US" dirty="0" smtClean="0"/>
              <a:t>DLCC has the solution to finance a new practice, expand your current practice, or even begin franchising </a:t>
            </a:r>
          </a:p>
          <a:p>
            <a:r>
              <a:rPr lang="en-US" dirty="0" smtClean="0"/>
              <a:t>DLCC will provide access to our Preferred Rate Working Capital Loans (Simple Interest)</a:t>
            </a:r>
          </a:p>
          <a:p>
            <a:r>
              <a:rPr lang="en-US" dirty="0" smtClean="0"/>
              <a:t>DLCC offers other unique financing solutions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26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would LOVE to get new updated equipment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Competitive Edge</a:t>
            </a:r>
            <a:endParaRPr lang="en-US" dirty="0"/>
          </a:p>
        </p:txBody>
      </p:sp>
      <p:pic>
        <p:nvPicPr>
          <p:cNvPr id="3074" name="Picture 2" descr="C:\Users\Owner\AppData\Local\Microsoft\Windows\INetCache\IE\BQ5C9LSE\medium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855" y="2057400"/>
            <a:ext cx="6350000" cy="394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080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seems complicated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Starting a Clinic Franchise?</a:t>
            </a:r>
            <a:endParaRPr lang="en-US" dirty="0"/>
          </a:p>
        </p:txBody>
      </p:sp>
      <p:pic>
        <p:nvPicPr>
          <p:cNvPr id="4098" name="Picture 2" descr="C:\Users\Owner\AppData\Local\Microsoft\Windows\INetCache\IE\BQ5C9LSE\skill-trainin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946130"/>
            <a:ext cx="6858000" cy="4149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32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And Help you GROW!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DLCC will simplify</a:t>
            </a:r>
            <a:endParaRPr lang="en-US" dirty="0"/>
          </a:p>
        </p:txBody>
      </p:sp>
      <p:pic>
        <p:nvPicPr>
          <p:cNvPr id="5122" name="Picture 2" descr="C:\Users\Owner\AppData\Local\Microsoft\Windows\INetCache\IE\S57J1JGF\6a00d8341c64d253ef0167688c031b970b-800wi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4712" y="2438400"/>
            <a:ext cx="2314575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751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Bigger Financial Resources means Bigger Profits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This is the New Wave of Dentistry</a:t>
            </a:r>
            <a:endParaRPr lang="en-US" dirty="0"/>
          </a:p>
        </p:txBody>
      </p:sp>
      <p:pic>
        <p:nvPicPr>
          <p:cNvPr id="6146" name="Picture 2" descr="C:\Users\Owner\AppData\Local\Microsoft\Windows\INetCache\IE\4X8IJMV4\franquicias-en-mexico-19-300x30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000250"/>
            <a:ext cx="55626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100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Dentistry is Changing</a:t>
            </a:r>
            <a:endParaRPr lang="en-US" dirty="0"/>
          </a:p>
        </p:txBody>
      </p:sp>
      <p:pic>
        <p:nvPicPr>
          <p:cNvPr id="1026" name="Picture 2" descr="C:\Users\Owner\AppData\Local\Microsoft\Windows\INetCache\IE\FM76NPOH\dentist[1]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586706"/>
            <a:ext cx="5486400" cy="431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Owner\AppData\Local\Microsoft\Windows\INetCache\IE\FM76NPOH\dentist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447800"/>
            <a:ext cx="5486400" cy="4138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075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</a:pPr>
            <a:r>
              <a:rPr lang="en-US" dirty="0" smtClean="0"/>
              <a:t>Instant financing for your patients with NO CREDIT CHECK and NON RECOURSE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Lower Credit Card Rates. </a:t>
            </a:r>
            <a:r>
              <a:rPr lang="en-US" dirty="0" smtClean="0"/>
              <a:t>DLCC can </a:t>
            </a:r>
            <a:r>
              <a:rPr lang="en-US" dirty="0"/>
              <a:t>save you as much as 50</a:t>
            </a:r>
            <a:r>
              <a:rPr lang="en-US" dirty="0" smtClean="0"/>
              <a:t>%.  Also Free </a:t>
            </a:r>
            <a:r>
              <a:rPr lang="en-US" dirty="0"/>
              <a:t>Equipment and month to month </a:t>
            </a:r>
            <a:r>
              <a:rPr lang="en-US" dirty="0" smtClean="0"/>
              <a:t>contract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Preferred Rate Financing for Working Capital Access for your </a:t>
            </a:r>
            <a:r>
              <a:rPr lang="en-US" dirty="0" smtClean="0"/>
              <a:t>Practice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Special Factoring Rates for additional access to immediate capital</a:t>
            </a:r>
          </a:p>
          <a:p>
            <a:pPr marL="624078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77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Call me or DLCC (330) 502-6745 to get set up for your 10 minute I Care Presentation. </a:t>
            </a:r>
            <a:endParaRPr lang="en-US" dirty="0"/>
          </a:p>
          <a:p>
            <a:r>
              <a:rPr lang="en-US" dirty="0" smtClean="0"/>
              <a:t>Once completed DLCC will get your I Care program started.</a:t>
            </a:r>
          </a:p>
          <a:p>
            <a:r>
              <a:rPr lang="en-US" dirty="0" smtClean="0"/>
              <a:t>Also we will get your current processing changed over. </a:t>
            </a:r>
          </a:p>
          <a:p>
            <a:r>
              <a:rPr lang="en-US" dirty="0" smtClean="0"/>
              <a:t>If you currently have Care Credit we will insert a free machine to lower your processing costs. Most use a “dual system”.</a:t>
            </a:r>
          </a:p>
          <a:p>
            <a:r>
              <a:rPr lang="en-US" dirty="0" smtClean="0"/>
              <a:t>If not, we can do a free install and lower your processing costs. Please show us a statement.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I get Started?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42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Smile with DLCC!</a:t>
            </a:r>
            <a:endParaRPr lang="en-US" dirty="0"/>
          </a:p>
        </p:txBody>
      </p:sp>
      <p:pic>
        <p:nvPicPr>
          <p:cNvPr id="2050" name="Picture 2" descr="C:\Users\Owner\AppData\Local\Microsoft\Windows\INetCache\IE\S57J1JGF\Tand[1]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4500" y="2080419"/>
            <a:ext cx="3175000" cy="332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491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four part program developed by a financial professional with 40 years experience in the industry</a:t>
            </a:r>
          </a:p>
          <a:p>
            <a:r>
              <a:rPr lang="en-US" dirty="0" smtClean="0"/>
              <a:t>Mr. Goodman is the son of a famous Dental Family in Ohio</a:t>
            </a:r>
            <a:r>
              <a:rPr lang="en-US" dirty="0"/>
              <a:t> </a:t>
            </a:r>
            <a:r>
              <a:rPr lang="en-US" dirty="0" smtClean="0"/>
              <a:t>who understands how important dental care is to EVERYONE!</a:t>
            </a:r>
          </a:p>
          <a:p>
            <a:r>
              <a:rPr lang="en-US" dirty="0" smtClean="0"/>
              <a:t>DLCC understands several needs of a dental practice in the 21</a:t>
            </a:r>
            <a:r>
              <a:rPr lang="en-US" baseline="30000" dirty="0" smtClean="0"/>
              <a:t>st</a:t>
            </a:r>
            <a:r>
              <a:rPr lang="en-US" dirty="0" smtClean="0"/>
              <a:t> Century: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Need for Patient Financing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Low cost or no cost* credit card processing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1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24078" indent="-514350">
              <a:buFont typeface="+mj-lt"/>
              <a:buAutoNum type="arabicPeriod" startAt="3"/>
            </a:pPr>
            <a:r>
              <a:rPr lang="en-US" dirty="0" smtClean="0"/>
              <a:t>Preferred Rate Working Capital Program to be able to expand their practice, purchase new equipment or purchase another existing practice.</a:t>
            </a:r>
          </a:p>
          <a:p>
            <a:pPr marL="624078" indent="-514350">
              <a:buFont typeface="+mj-lt"/>
              <a:buAutoNum type="arabicPeriod" startAt="3"/>
            </a:pPr>
            <a:r>
              <a:rPr lang="en-US" dirty="0" smtClean="0"/>
              <a:t>Access to immediate cash without having to finance. This is known as A/R Factoring (Non-Recourse)</a:t>
            </a:r>
          </a:p>
          <a:p>
            <a:pPr marL="624078" indent="-514350">
              <a:buFont typeface="+mj-lt"/>
              <a:buAutoNum type="arabicPeriod" startAt="3"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DLCC did not create any of these financial products. DLCC took four of the best financial products and made them better!</a:t>
            </a:r>
          </a:p>
          <a:p>
            <a:pPr marL="624078" indent="-514350">
              <a:buFont typeface="+mj-lt"/>
              <a:buAutoNum type="arabicPeriod" startAt="3"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(Continued)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82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Financing your Patients WITH NO CREDIT CHECK!</a:t>
            </a:r>
          </a:p>
          <a:p>
            <a:r>
              <a:rPr lang="en-US" dirty="0" smtClean="0"/>
              <a:t>Going to the Dentist is scary enough. A patient wants peace of mind without going broke.</a:t>
            </a:r>
          </a:p>
          <a:p>
            <a:r>
              <a:rPr lang="en-US" dirty="0" smtClean="0"/>
              <a:t>Dentists want to give </a:t>
            </a:r>
          </a:p>
          <a:p>
            <a:r>
              <a:rPr lang="en-US" dirty="0" smtClean="0"/>
              <a:t>Quality care WITHOUT</a:t>
            </a:r>
          </a:p>
          <a:p>
            <a:r>
              <a:rPr lang="en-US" dirty="0" smtClean="0"/>
              <a:t>Being a BANK!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1</a:t>
            </a:r>
            <a:endParaRPr lang="en-US" dirty="0"/>
          </a:p>
        </p:txBody>
      </p:sp>
      <p:pic>
        <p:nvPicPr>
          <p:cNvPr id="7170" name="Picture 2" descr="C:\Users\Owner\AppData\Local\Microsoft\Windows\INetCache\IE\FM76NPOH\Dentist_1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950762"/>
            <a:ext cx="31242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Owner\AppData\Local\Microsoft\Windows\INetCache\IE\BQ5C9LSE\fonetooth-cartoon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4724400"/>
            <a:ext cx="914400" cy="1057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811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Imagine giving a patient INSTANT FINANCING WITHOUT ANY CREDIT CHECK?</a:t>
            </a:r>
          </a:p>
          <a:p>
            <a:r>
              <a:rPr lang="en-US" dirty="0"/>
              <a:t>This program can work as a complement to Care </a:t>
            </a:r>
            <a:r>
              <a:rPr lang="en-US" dirty="0" smtClean="0"/>
              <a:t>Credit</a:t>
            </a:r>
          </a:p>
          <a:p>
            <a:r>
              <a:rPr lang="en-US" dirty="0" smtClean="0"/>
              <a:t>Our network partner has more than 5000 dental practices across the USA participating</a:t>
            </a:r>
          </a:p>
          <a:p>
            <a:r>
              <a:rPr lang="en-US" dirty="0" smtClean="0"/>
              <a:t>Your revenues should increase AT LEAST </a:t>
            </a:r>
            <a:r>
              <a:rPr lang="en-US" smtClean="0"/>
              <a:t>$</a:t>
            </a:r>
            <a:r>
              <a:rPr lang="en-US" smtClean="0"/>
              <a:t>80,000 </a:t>
            </a:r>
            <a:r>
              <a:rPr lang="en-US" dirty="0" smtClean="0"/>
              <a:t>A YEAR!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68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Patient must have a photo ID and Debit Card.</a:t>
            </a:r>
          </a:p>
          <a:p>
            <a:r>
              <a:rPr lang="en-US" dirty="0" smtClean="0"/>
              <a:t>Your office person inserts them into the system</a:t>
            </a:r>
          </a:p>
          <a:p>
            <a:r>
              <a:rPr lang="en-US" dirty="0" smtClean="0"/>
              <a:t>Patient pays a 30% of the procedure with their debit card (ask about flexibility)</a:t>
            </a:r>
          </a:p>
          <a:p>
            <a:r>
              <a:rPr lang="en-US" dirty="0" smtClean="0"/>
              <a:t>The dental practice is now guaranteed to receive the FULL AMOUNT of the patients payments WITHOUT RECOURSE</a:t>
            </a:r>
          </a:p>
          <a:p>
            <a:r>
              <a:rPr lang="en-US" dirty="0" smtClean="0"/>
              <a:t>Setup and approval takes about 5 minutes</a:t>
            </a:r>
          </a:p>
          <a:p>
            <a:r>
              <a:rPr lang="en-US" dirty="0" smtClean="0"/>
              <a:t>A walk in patient could be seen that day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it work?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1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iCare Financial Dental Intro 2017 - Alice Chan.pdf (SECURED) - Adobe Acrobat Reader DC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59163"/>
            <a:ext cx="8229600" cy="4369911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Never Turn a Patient Away!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78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We ask that all dentists partake in a 10 minute presentation on the internet.</a:t>
            </a:r>
          </a:p>
          <a:p>
            <a:r>
              <a:rPr lang="en-US" dirty="0" smtClean="0"/>
              <a:t>This presentation will show the complete program</a:t>
            </a:r>
          </a:p>
          <a:p>
            <a:r>
              <a:rPr lang="en-US" dirty="0" smtClean="0"/>
              <a:t>Also covered:</a:t>
            </a:r>
          </a:p>
          <a:p>
            <a:r>
              <a:rPr lang="en-US" dirty="0" smtClean="0"/>
              <a:t>How your practice will </a:t>
            </a:r>
            <a:r>
              <a:rPr lang="en-US" b="1" dirty="0" smtClean="0">
                <a:solidFill>
                  <a:srgbClr val="006600"/>
                </a:solidFill>
              </a:rPr>
              <a:t>grow from $80,000 to $350,000 annually </a:t>
            </a:r>
            <a:r>
              <a:rPr lang="en-US" dirty="0" smtClean="0"/>
              <a:t>(see testimonials)</a:t>
            </a:r>
          </a:p>
          <a:p>
            <a:r>
              <a:rPr lang="en-US" dirty="0" smtClean="0"/>
              <a:t>The cost for program setup</a:t>
            </a:r>
          </a:p>
          <a:p>
            <a:r>
              <a:rPr lang="en-US" dirty="0" smtClean="0"/>
              <a:t>Patient application and “0 interest” payments</a:t>
            </a:r>
          </a:p>
          <a:p>
            <a:r>
              <a:rPr lang="en-US" dirty="0" smtClean="0"/>
              <a:t>User Friendly software and staff training</a:t>
            </a:r>
          </a:p>
          <a:p>
            <a:r>
              <a:rPr lang="en-US" dirty="0" smtClean="0"/>
              <a:t>Ongoing servicing for your patients</a:t>
            </a:r>
          </a:p>
          <a:p>
            <a:r>
              <a:rPr lang="en-US" dirty="0" smtClean="0"/>
              <a:t>NEVER TURN A PATIENT AWAY!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can I take advantage of this program?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65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281</TotalTime>
  <Words>773</Words>
  <Application>Microsoft Office PowerPoint</Application>
  <PresentationFormat>On-screen Show (4:3)</PresentationFormat>
  <Paragraphs>90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Concourse</vt:lpstr>
      <vt:lpstr>DirectLink Capital Corporation</vt:lpstr>
      <vt:lpstr>Dentistry is Changing</vt:lpstr>
      <vt:lpstr>Introduction</vt:lpstr>
      <vt:lpstr>Introduction (Continued)</vt:lpstr>
      <vt:lpstr>Part 1</vt:lpstr>
      <vt:lpstr>Part 1</vt:lpstr>
      <vt:lpstr>How does it work?</vt:lpstr>
      <vt:lpstr>Never Turn a Patient Away!</vt:lpstr>
      <vt:lpstr>How can I take advantage of this program?</vt:lpstr>
      <vt:lpstr>One Happy Family</vt:lpstr>
      <vt:lpstr>One Happy Dental Practice</vt:lpstr>
      <vt:lpstr>Testimonials (more upon request)</vt:lpstr>
      <vt:lpstr>Part 2</vt:lpstr>
      <vt:lpstr>Make Processing Simpler and Less Expensive (Wholesale Rates)</vt:lpstr>
      <vt:lpstr>Part 3</vt:lpstr>
      <vt:lpstr>Competitive Edge</vt:lpstr>
      <vt:lpstr>Starting a Clinic Franchise?</vt:lpstr>
      <vt:lpstr>DLCC will simplify</vt:lpstr>
      <vt:lpstr>This is the New Wave of Dentistry</vt:lpstr>
      <vt:lpstr>Summary</vt:lpstr>
      <vt:lpstr>How do I get Started?</vt:lpstr>
      <vt:lpstr>Smile with DLCC!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DirectLink Capital Corporation</dc:title>
  <dc:creator>Owner</dc:creator>
  <cp:lastModifiedBy>Owner</cp:lastModifiedBy>
  <cp:revision>55</cp:revision>
  <dcterms:created xsi:type="dcterms:W3CDTF">2017-02-02T01:55:44Z</dcterms:created>
  <dcterms:modified xsi:type="dcterms:W3CDTF">2017-02-04T17:23:31Z</dcterms:modified>
</cp:coreProperties>
</file>