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4376"/>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1/26/2022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1/26/2022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1/26/2022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1/26/2022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1/26/2022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1/26/2022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1/26/2022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1/26/2022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1/26/2022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1/26/2022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1/26/2022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1/26/2022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pPr algn="ctr"/>
            <a:r>
              <a:rPr lang="en-US" sz="4800" dirty="0">
                <a:solidFill>
                  <a:srgbClr val="000066"/>
                </a:solidFill>
              </a:rPr>
              <a:t>DLCC</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solidFill>
                  <a:schemeClr val="tx1">
                    <a:lumMod val="85000"/>
                    <a:lumOff val="15000"/>
                  </a:schemeClr>
                </a:solidFill>
              </a:rPr>
              <a:t>Why </a:t>
            </a:r>
            <a:r>
              <a:rPr lang="en-US" sz="2400" dirty="0" err="1">
                <a:solidFill>
                  <a:schemeClr val="tx1">
                    <a:lumMod val="85000"/>
                    <a:lumOff val="15000"/>
                  </a:schemeClr>
                </a:solidFill>
              </a:rPr>
              <a:t>directlink</a:t>
            </a:r>
            <a:r>
              <a:rPr lang="en-US" sz="2400" dirty="0">
                <a:solidFill>
                  <a:schemeClr val="tx1">
                    <a:lumMod val="85000"/>
                    <a:lumOff val="15000"/>
                  </a:schemeClr>
                </a:solidFill>
              </a:rPr>
              <a:t> capital corporation?</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clipart&#10;&#10;Description automatically generated">
            <a:extLst>
              <a:ext uri="{FF2B5EF4-FFF2-40B4-BE49-F238E27FC236}">
                <a16:creationId xmlns:a16="http://schemas.microsoft.com/office/drawing/2014/main" id="{717BA712-872A-4707-9584-99B96A727C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5970" y="2160000"/>
            <a:ext cx="5156912" cy="1021497"/>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97280" y="758952"/>
            <a:ext cx="10058400" cy="3892168"/>
          </a:xfrm>
        </p:spPr>
        <p:txBody>
          <a:bodyPr anchor="ctr">
            <a:normAutofit/>
          </a:bodyPr>
          <a:lstStyle/>
          <a:p>
            <a:pPr lvl="0"/>
            <a:r>
              <a:rPr lang="en-US" sz="4800" i="1" dirty="0">
                <a:solidFill>
                  <a:srgbClr val="FFFFFF"/>
                </a:solidFill>
              </a:rPr>
              <a:t>DirectLink Capital Corporation Established in 2012 in Ohio. A Nationwide Commercial Lending Consultant designed for a one stop shop for your business needs</a:t>
            </a:r>
          </a:p>
        </p:txBody>
      </p:sp>
      <p:sp>
        <p:nvSpPr>
          <p:cNvPr id="49" name="Rectangle 4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One step for your business is the first step for your growth during changing times</a:t>
            </a: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E63CD-186C-40AC-9FC6-EDFAB2FC9D93}"/>
              </a:ext>
            </a:extLst>
          </p:cNvPr>
          <p:cNvSpPr>
            <a:spLocks noGrp="1"/>
          </p:cNvSpPr>
          <p:nvPr>
            <p:ph type="title"/>
          </p:nvPr>
        </p:nvSpPr>
        <p:spPr>
          <a:xfrm>
            <a:off x="643466" y="786383"/>
            <a:ext cx="3517567" cy="2093975"/>
          </a:xfrm>
        </p:spPr>
        <p:txBody>
          <a:bodyPr anchor="b">
            <a:normAutofit/>
          </a:bodyPr>
          <a:lstStyle/>
          <a:p>
            <a:r>
              <a:rPr lang="en-US" dirty="0"/>
              <a:t>How does DLCC work?</a:t>
            </a:r>
          </a:p>
        </p:txBody>
      </p:sp>
      <p:sp>
        <p:nvSpPr>
          <p:cNvPr id="3" name="Content Placeholder 2">
            <a:extLst>
              <a:ext uri="{FF2B5EF4-FFF2-40B4-BE49-F238E27FC236}">
                <a16:creationId xmlns:a16="http://schemas.microsoft.com/office/drawing/2014/main" id="{5F6D005C-5756-4800-9511-9D7A78E726BB}"/>
              </a:ext>
            </a:extLst>
          </p:cNvPr>
          <p:cNvSpPr>
            <a:spLocks noGrp="1"/>
          </p:cNvSpPr>
          <p:nvPr>
            <p:ph idx="1"/>
          </p:nvPr>
        </p:nvSpPr>
        <p:spPr>
          <a:xfrm>
            <a:off x="5458984" y="812799"/>
            <a:ext cx="5928344" cy="5294757"/>
          </a:xfrm>
        </p:spPr>
        <p:txBody>
          <a:bodyPr>
            <a:normAutofit/>
          </a:bodyPr>
          <a:lstStyle/>
          <a:p>
            <a:pPr marL="457200" indent="-457200">
              <a:buFont typeface="+mj-lt"/>
              <a:buAutoNum type="arabicPeriod"/>
            </a:pPr>
            <a:r>
              <a:rPr lang="en-US" dirty="0"/>
              <a:t>DirectLink Capital Corporation (DLCC) works totally on success fees. If you don’t benefit, we don’t make money.</a:t>
            </a:r>
          </a:p>
          <a:p>
            <a:pPr marL="457200" indent="-457200">
              <a:buFont typeface="+mj-lt"/>
              <a:buAutoNum type="arabicPeriod"/>
            </a:pPr>
            <a:r>
              <a:rPr lang="en-US" dirty="0"/>
              <a:t>The first step is that our consultants will look at your current situation of your business with a complete overview</a:t>
            </a:r>
          </a:p>
          <a:p>
            <a:pPr marL="457200" indent="-457200">
              <a:buFont typeface="+mj-lt"/>
              <a:buAutoNum type="arabicPeriod"/>
            </a:pPr>
            <a:r>
              <a:rPr lang="en-US" dirty="0"/>
              <a:t>Next DLCC will either make some immediate recommendations to improve your cash flow and bottom line or the consultant will take back some information you provide you a more comprehensive solution</a:t>
            </a:r>
          </a:p>
          <a:p>
            <a:pPr marL="457200" indent="-457200">
              <a:buFont typeface="+mj-lt"/>
              <a:buAutoNum type="arabicPeriod"/>
            </a:pPr>
            <a:r>
              <a:rPr lang="en-US" dirty="0"/>
              <a:t>Finally your consultant will see if you qualify and position you accordingly to improve your bottom line and cash flow.</a:t>
            </a:r>
          </a:p>
        </p:txBody>
      </p:sp>
      <p:sp>
        <p:nvSpPr>
          <p:cNvPr id="8" name="Text Placeholder 3">
            <a:extLst>
              <a:ext uri="{FF2B5EF4-FFF2-40B4-BE49-F238E27FC236}">
                <a16:creationId xmlns:a16="http://schemas.microsoft.com/office/drawing/2014/main" id="{463E949F-4DC3-47A3-98D2-A15604A568AD}"/>
              </a:ext>
            </a:extLst>
          </p:cNvPr>
          <p:cNvSpPr>
            <a:spLocks noGrp="1"/>
          </p:cNvSpPr>
          <p:nvPr>
            <p:ph type="body" sz="half" idx="2"/>
          </p:nvPr>
        </p:nvSpPr>
        <p:spPr>
          <a:xfrm>
            <a:off x="643465" y="3043050"/>
            <a:ext cx="3517567" cy="3064505"/>
          </a:xfrm>
        </p:spPr>
        <p:txBody>
          <a:bodyPr/>
          <a:lstStyle/>
          <a:p>
            <a:endParaRPr lang="en-US"/>
          </a:p>
        </p:txBody>
      </p:sp>
    </p:spTree>
    <p:extLst>
      <p:ext uri="{BB962C8B-B14F-4D97-AF65-F5344CB8AC3E}">
        <p14:creationId xmlns:p14="http://schemas.microsoft.com/office/powerpoint/2010/main" val="2004012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80D2-CFF3-4149-AD01-C411102410E0}"/>
              </a:ext>
            </a:extLst>
          </p:cNvPr>
          <p:cNvSpPr>
            <a:spLocks noGrp="1"/>
          </p:cNvSpPr>
          <p:nvPr>
            <p:ph type="title"/>
          </p:nvPr>
        </p:nvSpPr>
        <p:spPr/>
        <p:txBody>
          <a:bodyPr/>
          <a:lstStyle/>
          <a:p>
            <a:r>
              <a:rPr lang="en-US" dirty="0"/>
              <a:t>What are some of the ideas?</a:t>
            </a:r>
          </a:p>
        </p:txBody>
      </p:sp>
      <p:sp>
        <p:nvSpPr>
          <p:cNvPr id="3" name="Content Placeholder 2">
            <a:extLst>
              <a:ext uri="{FF2B5EF4-FFF2-40B4-BE49-F238E27FC236}">
                <a16:creationId xmlns:a16="http://schemas.microsoft.com/office/drawing/2014/main" id="{FE18B23D-0CBA-4B90-AFFC-98496676CB0A}"/>
              </a:ext>
            </a:extLst>
          </p:cNvPr>
          <p:cNvSpPr>
            <a:spLocks noGrp="1"/>
          </p:cNvSpPr>
          <p:nvPr>
            <p:ph idx="1"/>
          </p:nvPr>
        </p:nvSpPr>
        <p:spPr/>
        <p:txBody>
          <a:bodyPr>
            <a:normAutofit lnSpcReduction="10000"/>
          </a:bodyPr>
          <a:lstStyle/>
          <a:p>
            <a:pPr marL="457200" indent="-457200">
              <a:buFont typeface="+mj-lt"/>
              <a:buAutoNum type="arabicPeriod"/>
            </a:pPr>
            <a:r>
              <a:rPr lang="en-US" dirty="0"/>
              <a:t>On New Construction Loans DLCC can offer competitive rates and in many cases be able to accomplish with a lower down payment.</a:t>
            </a:r>
          </a:p>
          <a:p>
            <a:pPr marL="457200" indent="-457200">
              <a:buFont typeface="+mj-lt"/>
              <a:buAutoNum type="arabicPeriod"/>
            </a:pPr>
            <a:r>
              <a:rPr lang="en-US" dirty="0"/>
              <a:t>Acquisition or Refinance of Commercial Property is becoming quite popular for lower interest rates and a lower monthly payment. DLCC has innovative ideas on how to accomplish better cash flow</a:t>
            </a:r>
          </a:p>
          <a:p>
            <a:pPr marL="457200" indent="-457200">
              <a:buFont typeface="+mj-lt"/>
              <a:buAutoNum type="arabicPeriod"/>
            </a:pPr>
            <a:r>
              <a:rPr lang="en-US" dirty="0"/>
              <a:t>Fix and Flip or Rentals from 1 to 4 unit properties DLCC offers from a low interest rate loan with lesser constraints for more flexibility.</a:t>
            </a:r>
          </a:p>
          <a:p>
            <a:pPr marL="457200" indent="-457200">
              <a:buFont typeface="+mj-lt"/>
              <a:buAutoNum type="arabicPeriod"/>
            </a:pPr>
            <a:r>
              <a:rPr lang="en-US" dirty="0"/>
              <a:t>Small Business Lines of Credit to improve cash flow, streamline inventory, provide salary gap, hire new employees</a:t>
            </a:r>
          </a:p>
          <a:p>
            <a:pPr marL="457200" indent="-457200">
              <a:buFont typeface="+mj-lt"/>
              <a:buAutoNum type="arabicPeriod"/>
            </a:pPr>
            <a:r>
              <a:rPr lang="en-US" dirty="0"/>
              <a:t>Developer Projects with even a possible equity injection on larger projects (100 M) or equity PPM</a:t>
            </a:r>
          </a:p>
          <a:p>
            <a:pPr marL="457200" indent="-457200">
              <a:buFont typeface="+mj-lt"/>
              <a:buAutoNum type="arabicPeriod"/>
            </a:pPr>
            <a:endParaRPr lang="en-US" dirty="0"/>
          </a:p>
        </p:txBody>
      </p:sp>
      <p:sp>
        <p:nvSpPr>
          <p:cNvPr id="4" name="Text Placeholder 3">
            <a:extLst>
              <a:ext uri="{FF2B5EF4-FFF2-40B4-BE49-F238E27FC236}">
                <a16:creationId xmlns:a16="http://schemas.microsoft.com/office/drawing/2014/main" id="{F36C9A9A-EC40-4F1B-9692-9F5136905F63}"/>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en-US" dirty="0"/>
              <a:t>New Construction Loans</a:t>
            </a:r>
          </a:p>
          <a:p>
            <a:pPr marL="285750" indent="-285750">
              <a:buFont typeface="Arial" panose="020B0604020202020204" pitchFamily="34" charset="0"/>
              <a:buChar char="•"/>
            </a:pPr>
            <a:r>
              <a:rPr lang="en-US" dirty="0"/>
              <a:t>Purchase or Refinance CRE</a:t>
            </a:r>
          </a:p>
          <a:p>
            <a:pPr marL="285750" indent="-285750">
              <a:buFont typeface="Arial" panose="020B0604020202020204" pitchFamily="34" charset="0"/>
              <a:buChar char="•"/>
            </a:pPr>
            <a:r>
              <a:rPr lang="en-US" dirty="0"/>
              <a:t>Fix and Flip or Rentals</a:t>
            </a:r>
          </a:p>
          <a:p>
            <a:pPr marL="285750" indent="-285750">
              <a:buFont typeface="Arial" panose="020B0604020202020204" pitchFamily="34" charset="0"/>
              <a:buChar char="•"/>
            </a:pPr>
            <a:r>
              <a:rPr lang="en-US" dirty="0"/>
              <a:t>Small Business Line of Credit</a:t>
            </a:r>
          </a:p>
          <a:p>
            <a:pPr marL="285750" indent="-285750">
              <a:buFont typeface="Arial" panose="020B0604020202020204" pitchFamily="34" charset="0"/>
              <a:buChar char="•"/>
            </a:pPr>
            <a:r>
              <a:rPr lang="en-US" dirty="0"/>
              <a:t>Developer Projects</a:t>
            </a:r>
          </a:p>
          <a:p>
            <a:endParaRPr lang="en-US" dirty="0"/>
          </a:p>
        </p:txBody>
      </p:sp>
    </p:spTree>
    <p:extLst>
      <p:ext uri="{BB962C8B-B14F-4D97-AF65-F5344CB8AC3E}">
        <p14:creationId xmlns:p14="http://schemas.microsoft.com/office/powerpoint/2010/main" val="178647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EABCF-4074-4CF1-8A0D-728C5C99552E}"/>
              </a:ext>
            </a:extLst>
          </p:cNvPr>
          <p:cNvSpPr>
            <a:spLocks noGrp="1"/>
          </p:cNvSpPr>
          <p:nvPr>
            <p:ph type="title"/>
          </p:nvPr>
        </p:nvSpPr>
        <p:spPr/>
        <p:txBody>
          <a:bodyPr/>
          <a:lstStyle/>
          <a:p>
            <a:r>
              <a:rPr lang="en-US" dirty="0"/>
              <a:t>How can a Small Business save money?</a:t>
            </a:r>
          </a:p>
        </p:txBody>
      </p:sp>
      <p:sp>
        <p:nvSpPr>
          <p:cNvPr id="3" name="Content Placeholder 2">
            <a:extLst>
              <a:ext uri="{FF2B5EF4-FFF2-40B4-BE49-F238E27FC236}">
                <a16:creationId xmlns:a16="http://schemas.microsoft.com/office/drawing/2014/main" id="{351D221E-94BA-4549-A65E-2E5E81ABF4EF}"/>
              </a:ext>
            </a:extLst>
          </p:cNvPr>
          <p:cNvSpPr>
            <a:spLocks noGrp="1"/>
          </p:cNvSpPr>
          <p:nvPr>
            <p:ph idx="1"/>
          </p:nvPr>
        </p:nvSpPr>
        <p:spPr/>
        <p:txBody>
          <a:bodyPr/>
          <a:lstStyle/>
          <a:p>
            <a:pPr marL="457200" indent="-457200">
              <a:buFont typeface="+mj-lt"/>
              <a:buAutoNum type="arabicPeriod"/>
            </a:pPr>
            <a:r>
              <a:rPr lang="en-US" dirty="0"/>
              <a:t>Small Business owners post covid have been faced with many new challenges. How can we help?</a:t>
            </a:r>
          </a:p>
          <a:p>
            <a:pPr marL="457200" indent="-457200">
              <a:buFont typeface="+mj-lt"/>
              <a:buAutoNum type="arabicPeriod"/>
            </a:pPr>
            <a:r>
              <a:rPr lang="en-US" dirty="0"/>
              <a:t>DLCC has a Small Business Line of Credit (SBLOC) with less  restrictions than a bank LOC. DLCC only uses the leaders in the industry. A SBLOC up to 100K is free to apply for, does not immediately affect your credit score, and has low interest rates (as low as 4.66%)* See if you qualify now</a:t>
            </a:r>
          </a:p>
          <a:p>
            <a:pPr marL="457200" indent="-457200">
              <a:buFont typeface="+mj-lt"/>
              <a:buAutoNum type="arabicPeriod"/>
            </a:pPr>
            <a:r>
              <a:rPr lang="en-US" dirty="0"/>
              <a:t>Zero Merchant Fees on Credit Card Processing? Quit paying for merchant fees! A new legislation passed in 2019 allows for small business owners to pass the processing fees on to the client with a very small surcharge. Clients can pay cash and not pay the surcharge The frees up thousands of dollars to merchants every year for marketing and employees.</a:t>
            </a:r>
          </a:p>
        </p:txBody>
      </p:sp>
      <p:sp>
        <p:nvSpPr>
          <p:cNvPr id="4" name="Text Placeholder 3">
            <a:extLst>
              <a:ext uri="{FF2B5EF4-FFF2-40B4-BE49-F238E27FC236}">
                <a16:creationId xmlns:a16="http://schemas.microsoft.com/office/drawing/2014/main" id="{C02A1E34-3D9D-47C6-BD97-DB9B080CB2DF}"/>
              </a:ext>
            </a:extLst>
          </p:cNvPr>
          <p:cNvSpPr>
            <a:spLocks noGrp="1"/>
          </p:cNvSpPr>
          <p:nvPr>
            <p:ph type="body" sz="half" idx="2"/>
          </p:nvPr>
        </p:nvSpPr>
        <p:spPr/>
        <p:txBody>
          <a:bodyPr/>
          <a:lstStyle/>
          <a:p>
            <a:r>
              <a:rPr lang="en-US" dirty="0"/>
              <a:t>Small business LOC</a:t>
            </a:r>
          </a:p>
          <a:p>
            <a:r>
              <a:rPr lang="en-US" dirty="0"/>
              <a:t>Zero Merchant Fees – Cash Discount Processing</a:t>
            </a:r>
          </a:p>
        </p:txBody>
      </p:sp>
    </p:spTree>
    <p:extLst>
      <p:ext uri="{BB962C8B-B14F-4D97-AF65-F5344CB8AC3E}">
        <p14:creationId xmlns:p14="http://schemas.microsoft.com/office/powerpoint/2010/main" val="266892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C1876-68B6-4EC9-BC5C-24D794E89D29}"/>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F12106A-F8B6-41B6-866C-7160D9237910}"/>
              </a:ext>
            </a:extLst>
          </p:cNvPr>
          <p:cNvSpPr>
            <a:spLocks noGrp="1"/>
          </p:cNvSpPr>
          <p:nvPr>
            <p:ph idx="1"/>
          </p:nvPr>
        </p:nvSpPr>
        <p:spPr/>
        <p:txBody>
          <a:bodyPr>
            <a:normAutofit lnSpcReduction="10000"/>
          </a:bodyPr>
          <a:lstStyle/>
          <a:p>
            <a:pPr marL="457200" indent="-457200">
              <a:buFont typeface="+mj-lt"/>
              <a:buAutoNum type="arabicPeriod"/>
            </a:pPr>
            <a:r>
              <a:rPr lang="en-US" dirty="0"/>
              <a:t>Small business LOC. Every business should see how much they qualify for. This will eliminate high interest working cap loans by having extra cash at your fingertips whenever you need it. </a:t>
            </a:r>
          </a:p>
          <a:p>
            <a:pPr marL="457200" indent="-457200">
              <a:buFont typeface="+mj-lt"/>
              <a:buAutoNum type="arabicPeriod"/>
            </a:pPr>
            <a:r>
              <a:rPr lang="en-US" dirty="0"/>
              <a:t>Eliminating Credit Card Processing Fees will add to your bottom line. A business with 10 Million in volume can save as much as $400,000 a year. See if you qualify for the new cash discount processing program?</a:t>
            </a:r>
          </a:p>
          <a:p>
            <a:pPr marL="457200" indent="-457200">
              <a:buFont typeface="+mj-lt"/>
              <a:buAutoNum type="arabicPeriod"/>
            </a:pPr>
            <a:r>
              <a:rPr lang="en-US" dirty="0"/>
              <a:t>Fix and Flip Loans? Quit waiting 4 to 6 months for loans and losing opportunities. Have an unlimited supply of financing available. In many cases 100% of Rehab included in our Fix and Flip or Purchase Rehab and Rent projects</a:t>
            </a:r>
          </a:p>
          <a:p>
            <a:pPr marL="457200" indent="-457200">
              <a:buFont typeface="+mj-lt"/>
              <a:buAutoNum type="arabicPeriod"/>
            </a:pPr>
            <a:r>
              <a:rPr lang="en-US" dirty="0"/>
              <a:t>Developers Apply now and get better terms on a commercial loan or even a builder line of credit.</a:t>
            </a:r>
          </a:p>
        </p:txBody>
      </p:sp>
      <p:sp>
        <p:nvSpPr>
          <p:cNvPr id="4" name="Text Placeholder 3">
            <a:extLst>
              <a:ext uri="{FF2B5EF4-FFF2-40B4-BE49-F238E27FC236}">
                <a16:creationId xmlns:a16="http://schemas.microsoft.com/office/drawing/2014/main" id="{E227CEB3-2930-4B89-A168-5193AA3727E5}"/>
              </a:ext>
            </a:extLst>
          </p:cNvPr>
          <p:cNvSpPr>
            <a:spLocks noGrp="1"/>
          </p:cNvSpPr>
          <p:nvPr>
            <p:ph type="body" sz="half" idx="2"/>
          </p:nvPr>
        </p:nvSpPr>
        <p:spPr/>
        <p:txBody>
          <a:bodyPr/>
          <a:lstStyle/>
          <a:p>
            <a:r>
              <a:rPr lang="en-US" dirty="0"/>
              <a:t>How CAN DLCC Help you NOW?</a:t>
            </a:r>
          </a:p>
        </p:txBody>
      </p:sp>
    </p:spTree>
    <p:extLst>
      <p:ext uri="{BB962C8B-B14F-4D97-AF65-F5344CB8AC3E}">
        <p14:creationId xmlns:p14="http://schemas.microsoft.com/office/powerpoint/2010/main" val="235124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2175F-BD90-4B97-B7DB-1EA761DBF081}"/>
              </a:ext>
            </a:extLst>
          </p:cNvPr>
          <p:cNvSpPr>
            <a:spLocks noGrp="1"/>
          </p:cNvSpPr>
          <p:nvPr>
            <p:ph type="title"/>
          </p:nvPr>
        </p:nvSpPr>
        <p:spPr/>
        <p:txBody>
          <a:bodyPr/>
          <a:lstStyle/>
          <a:p>
            <a:r>
              <a:rPr lang="en-US" dirty="0"/>
              <a:t>What do we finance?</a:t>
            </a:r>
          </a:p>
        </p:txBody>
      </p:sp>
      <p:sp>
        <p:nvSpPr>
          <p:cNvPr id="3" name="Content Placeholder 2">
            <a:extLst>
              <a:ext uri="{FF2B5EF4-FFF2-40B4-BE49-F238E27FC236}">
                <a16:creationId xmlns:a16="http://schemas.microsoft.com/office/drawing/2014/main" id="{050D2D4E-E8D5-4D10-A493-FC934A8850E4}"/>
              </a:ext>
            </a:extLst>
          </p:cNvPr>
          <p:cNvSpPr>
            <a:spLocks noGrp="1"/>
          </p:cNvSpPr>
          <p:nvPr>
            <p:ph idx="1"/>
          </p:nvPr>
        </p:nvSpPr>
        <p:spPr/>
        <p:txBody>
          <a:bodyPr/>
          <a:lstStyle/>
          <a:p>
            <a:r>
              <a:rPr lang="en-US" dirty="0"/>
              <a:t>DLCC </a:t>
            </a:r>
            <a:r>
              <a:rPr lang="en-US" dirty="0" err="1"/>
              <a:t>financesthe</a:t>
            </a:r>
            <a:r>
              <a:rPr lang="en-US" dirty="0"/>
              <a:t> following:</a:t>
            </a:r>
          </a:p>
          <a:p>
            <a:pPr marL="457200" indent="-457200">
              <a:lnSpc>
                <a:spcPct val="100000"/>
              </a:lnSpc>
              <a:buFont typeface="+mj-lt"/>
              <a:buAutoNum type="arabicPeriod"/>
            </a:pPr>
            <a:r>
              <a:rPr lang="en-US" dirty="0"/>
              <a:t>Single Family Non-Owner-Occupied Homes</a:t>
            </a:r>
          </a:p>
          <a:p>
            <a:pPr marL="457200" indent="-457200">
              <a:lnSpc>
                <a:spcPct val="100000"/>
              </a:lnSpc>
              <a:buFont typeface="+mj-lt"/>
              <a:buAutoNum type="arabicPeriod"/>
            </a:pPr>
            <a:r>
              <a:rPr lang="en-US" dirty="0"/>
              <a:t>Office Buildings</a:t>
            </a:r>
          </a:p>
          <a:p>
            <a:pPr marL="457200" indent="-457200">
              <a:lnSpc>
                <a:spcPct val="100000"/>
              </a:lnSpc>
              <a:buFont typeface="+mj-lt"/>
              <a:buAutoNum type="arabicPeriod"/>
            </a:pPr>
            <a:r>
              <a:rPr lang="en-US" dirty="0"/>
              <a:t>Apartment Buildings (Multi-Family)</a:t>
            </a:r>
          </a:p>
          <a:p>
            <a:pPr marL="457200" indent="-457200">
              <a:lnSpc>
                <a:spcPct val="100000"/>
              </a:lnSpc>
              <a:buFont typeface="+mj-lt"/>
              <a:buAutoNum type="arabicPeriod"/>
            </a:pPr>
            <a:r>
              <a:rPr lang="en-US" dirty="0"/>
              <a:t>Hotels</a:t>
            </a:r>
          </a:p>
          <a:p>
            <a:pPr marL="457200" indent="-457200">
              <a:lnSpc>
                <a:spcPct val="100000"/>
              </a:lnSpc>
              <a:buFont typeface="+mj-lt"/>
              <a:buAutoNum type="arabicPeriod"/>
            </a:pPr>
            <a:r>
              <a:rPr lang="en-US" dirty="0"/>
              <a:t>Warehouses and Storage Facilities</a:t>
            </a:r>
          </a:p>
          <a:p>
            <a:pPr marL="457200" indent="-457200">
              <a:lnSpc>
                <a:spcPct val="100000"/>
              </a:lnSpc>
              <a:buFont typeface="+mj-lt"/>
              <a:buAutoNum type="arabicPeriod"/>
            </a:pPr>
            <a:r>
              <a:rPr lang="en-US" dirty="0"/>
              <a:t>SBA Loans with 51% occupancy by borrower such as a liquor store or a stand-alone business</a:t>
            </a:r>
          </a:p>
          <a:p>
            <a:pPr marL="457200" indent="-457200">
              <a:lnSpc>
                <a:spcPct val="100000"/>
              </a:lnSpc>
              <a:buFont typeface="+mj-lt"/>
              <a:buAutoNum type="arabicPeriod"/>
            </a:pPr>
            <a:r>
              <a:rPr lang="en-US" dirty="0"/>
              <a:t>Small Business Lines of Credit and Working Capital</a:t>
            </a:r>
          </a:p>
          <a:p>
            <a:pPr marL="457200" indent="-457200">
              <a:lnSpc>
                <a:spcPct val="100000"/>
              </a:lnSpc>
              <a:buFont typeface="+mj-lt"/>
              <a:buAutoNum type="arabicPeriod"/>
            </a:pPr>
            <a:r>
              <a:rPr lang="en-US" dirty="0"/>
              <a:t>Builder Lines of Credit </a:t>
            </a:r>
          </a:p>
          <a:p>
            <a:pPr marL="457200" indent="-457200">
              <a:lnSpc>
                <a:spcPct val="100000"/>
              </a:lnSpc>
              <a:buFont typeface="+mj-lt"/>
              <a:buAutoNum type="arabicPeriod"/>
            </a:pPr>
            <a:r>
              <a:rPr lang="en-US" dirty="0"/>
              <a:t>Factoring, Equipment loans, Medical Billing, and much more</a:t>
            </a:r>
          </a:p>
        </p:txBody>
      </p:sp>
      <p:sp>
        <p:nvSpPr>
          <p:cNvPr id="4" name="Text Placeholder 3">
            <a:extLst>
              <a:ext uri="{FF2B5EF4-FFF2-40B4-BE49-F238E27FC236}">
                <a16:creationId xmlns:a16="http://schemas.microsoft.com/office/drawing/2014/main" id="{FC7AD9CF-4EC7-4D34-9AC6-2CC9EEB00029}"/>
              </a:ext>
            </a:extLst>
          </p:cNvPr>
          <p:cNvSpPr>
            <a:spLocks noGrp="1"/>
          </p:cNvSpPr>
          <p:nvPr>
            <p:ph type="body" sz="half" idx="2"/>
          </p:nvPr>
        </p:nvSpPr>
        <p:spPr/>
        <p:txBody>
          <a:bodyPr/>
          <a:lstStyle/>
          <a:p>
            <a:r>
              <a:rPr lang="en-US" dirty="0"/>
              <a:t>COMMERCIAL LOANS OF ALL TYPES</a:t>
            </a:r>
          </a:p>
        </p:txBody>
      </p:sp>
    </p:spTree>
    <p:extLst>
      <p:ext uri="{BB962C8B-B14F-4D97-AF65-F5344CB8AC3E}">
        <p14:creationId xmlns:p14="http://schemas.microsoft.com/office/powerpoint/2010/main" val="81888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9DAE-4D84-4992-9B75-E198F02D9361}"/>
              </a:ext>
            </a:extLst>
          </p:cNvPr>
          <p:cNvSpPr>
            <a:spLocks noGrp="1"/>
          </p:cNvSpPr>
          <p:nvPr>
            <p:ph type="title"/>
          </p:nvPr>
        </p:nvSpPr>
        <p:spPr/>
        <p:txBody>
          <a:bodyPr/>
          <a:lstStyle/>
          <a:p>
            <a:r>
              <a:rPr lang="en-US" dirty="0"/>
              <a:t>DO I QUALIFY?</a:t>
            </a:r>
          </a:p>
        </p:txBody>
      </p:sp>
      <p:sp>
        <p:nvSpPr>
          <p:cNvPr id="3" name="Content Placeholder 2">
            <a:extLst>
              <a:ext uri="{FF2B5EF4-FFF2-40B4-BE49-F238E27FC236}">
                <a16:creationId xmlns:a16="http://schemas.microsoft.com/office/drawing/2014/main" id="{F289AC3E-1EE9-4624-9C65-3F3261607939}"/>
              </a:ext>
            </a:extLst>
          </p:cNvPr>
          <p:cNvSpPr>
            <a:spLocks noGrp="1"/>
          </p:cNvSpPr>
          <p:nvPr>
            <p:ph idx="1"/>
          </p:nvPr>
        </p:nvSpPr>
        <p:spPr/>
        <p:txBody>
          <a:bodyPr>
            <a:normAutofit/>
          </a:bodyPr>
          <a:lstStyle/>
          <a:p>
            <a:r>
              <a:rPr lang="en-US" sz="2400" dirty="0"/>
              <a:t>ALTHOUGH DLCC HAS EASIER REQUIREMENTS THAN A TRADITIONAL LENDER, A CLIENT STILL MUST QUALIFY</a:t>
            </a:r>
          </a:p>
          <a:p>
            <a:endParaRPr lang="en-US" sz="2400" dirty="0"/>
          </a:p>
          <a:p>
            <a:r>
              <a:rPr lang="en-US" sz="2400" dirty="0"/>
              <a:t>LET ME ASK YOU SOME QUESTIONS AND SEE WHAT YOU QUALIFY FOR?</a:t>
            </a:r>
          </a:p>
        </p:txBody>
      </p:sp>
      <p:sp>
        <p:nvSpPr>
          <p:cNvPr id="4" name="Text Placeholder 3">
            <a:extLst>
              <a:ext uri="{FF2B5EF4-FFF2-40B4-BE49-F238E27FC236}">
                <a16:creationId xmlns:a16="http://schemas.microsoft.com/office/drawing/2014/main" id="{270A5BEF-4C27-47DC-BE99-8895A95021FD}"/>
              </a:ext>
            </a:extLst>
          </p:cNvPr>
          <p:cNvSpPr>
            <a:spLocks noGrp="1"/>
          </p:cNvSpPr>
          <p:nvPr>
            <p:ph type="body" sz="half" idx="2"/>
          </p:nvPr>
        </p:nvSpPr>
        <p:spPr/>
        <p:txBody>
          <a:bodyPr/>
          <a:lstStyle/>
          <a:p>
            <a:r>
              <a:rPr lang="en-US" dirty="0"/>
              <a:t>COMMERCIAL LOAN?</a:t>
            </a:r>
          </a:p>
          <a:p>
            <a:r>
              <a:rPr lang="en-US" dirty="0"/>
              <a:t>LINE OF CREDIT?</a:t>
            </a:r>
          </a:p>
          <a:p>
            <a:r>
              <a:rPr lang="en-US" dirty="0"/>
              <a:t>CASH DISCOUNT PROCESSING?</a:t>
            </a:r>
          </a:p>
          <a:p>
            <a:r>
              <a:rPr lang="en-US" dirty="0"/>
              <a:t>FIX AND FLIP BUSINESS?</a:t>
            </a:r>
          </a:p>
        </p:txBody>
      </p:sp>
    </p:spTree>
    <p:extLst>
      <p:ext uri="{BB962C8B-B14F-4D97-AF65-F5344CB8AC3E}">
        <p14:creationId xmlns:p14="http://schemas.microsoft.com/office/powerpoint/2010/main" val="2606354382"/>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docProps/app.xml><?xml version="1.0" encoding="utf-8"?>
<Properties xmlns="http://schemas.openxmlformats.org/officeDocument/2006/extended-properties" xmlns:vt="http://schemas.openxmlformats.org/officeDocument/2006/docPropsVTypes">
  <Template>{8C7563A4-5A00-4C06-98D5-4BF2894B292A}tf56160789_win32</Template>
  <TotalTime>64</TotalTime>
  <Words>715</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Bookman Old Style</vt:lpstr>
      <vt:lpstr>Calibri</vt:lpstr>
      <vt:lpstr>Franklin Gothic Book</vt:lpstr>
      <vt:lpstr>1_RetrospectVTI</vt:lpstr>
      <vt:lpstr>DLCC</vt:lpstr>
      <vt:lpstr>DirectLink Capital Corporation Established in 2012 in Ohio. A Nationwide Commercial Lending Consultant designed for a one stop shop for your business needs</vt:lpstr>
      <vt:lpstr>How does DLCC work?</vt:lpstr>
      <vt:lpstr>What are some of the ideas?</vt:lpstr>
      <vt:lpstr>How can a Small Business save money?</vt:lpstr>
      <vt:lpstr>SUMMARY</vt:lpstr>
      <vt:lpstr>What do we finance?</vt:lpstr>
      <vt:lpstr>DO I QUALIFY?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DLCC</dc:title>
  <dc:creator>Keith Goodman</dc:creator>
  <cp:lastModifiedBy>Keith Goodman</cp:lastModifiedBy>
  <cp:revision>1</cp:revision>
  <dcterms:created xsi:type="dcterms:W3CDTF">2022-01-26T15:15:52Z</dcterms:created>
  <dcterms:modified xsi:type="dcterms:W3CDTF">2022-01-26T16:20:35Z</dcterms:modified>
</cp:coreProperties>
</file>