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56" r:id="rId3"/>
    <p:sldId id="281" r:id="rId4"/>
    <p:sldId id="283" r:id="rId5"/>
    <p:sldId id="285" r:id="rId6"/>
    <p:sldId id="288" r:id="rId7"/>
    <p:sldId id="287" r:id="rId8"/>
    <p:sldId id="257" r:id="rId9"/>
    <p:sldId id="258" r:id="rId10"/>
    <p:sldId id="259" r:id="rId11"/>
    <p:sldId id="260" r:id="rId12"/>
    <p:sldId id="261" r:id="rId13"/>
    <p:sldId id="262" r:id="rId14"/>
    <p:sldId id="264" r:id="rId15"/>
    <p:sldId id="265" r:id="rId16"/>
    <p:sldId id="266" r:id="rId17"/>
    <p:sldId id="267" r:id="rId18"/>
    <p:sldId id="289" r:id="rId19"/>
    <p:sldId id="268" r:id="rId20"/>
    <p:sldId id="269" r:id="rId21"/>
    <p:sldId id="270" r:id="rId22"/>
    <p:sldId id="290" r:id="rId23"/>
    <p:sldId id="271" r:id="rId24"/>
    <p:sldId id="291" r:id="rId25"/>
    <p:sldId id="272" r:id="rId26"/>
    <p:sldId id="273" r:id="rId27"/>
    <p:sldId id="274" r:id="rId28"/>
    <p:sldId id="275" r:id="rId29"/>
    <p:sldId id="294" r:id="rId30"/>
    <p:sldId id="276" r:id="rId31"/>
    <p:sldId id="293" r:id="rId32"/>
    <p:sldId id="277" r:id="rId33"/>
    <p:sldId id="278" r:id="rId34"/>
    <p:sldId id="279" r:id="rId35"/>
    <p:sldId id="280" r:id="rId36"/>
    <p:sldId id="282" r:id="rId37"/>
    <p:sldId id="284" r:id="rId38"/>
    <p:sldId id="292" r:id="rId39"/>
    <p:sldId id="295" r:id="rId40"/>
    <p:sldId id="296" r:id="rId41"/>
    <p:sldId id="297" r:id="rId42"/>
    <p:sldId id="298" r:id="rId43"/>
    <p:sldId id="299" r:id="rId44"/>
    <p:sldId id="300" r:id="rId45"/>
    <p:sldId id="30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80" d="100"/>
          <a:sy n="80" d="100"/>
        </p:scale>
        <p:origin x="-1080"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40284337864573533"/>
          <c:y val="0.14853740338575433"/>
          <c:w val="0.18407536811996228"/>
          <c:h val="0.39516084868416285"/>
        </c:manualLayout>
      </c:layout>
      <c:pieChart>
        <c:varyColors val="1"/>
        <c:ser>
          <c:idx val="0"/>
          <c:order val="0"/>
          <c:tx>
            <c:strRef>
              <c:f>Sheet1!$B$1</c:f>
              <c:strCache>
                <c:ptCount val="1"/>
                <c:pt idx="0">
                  <c:v>Sales</c:v>
                </c:pt>
              </c:strCache>
            </c:strRef>
          </c:tx>
          <c:explosion val="40"/>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00D28-2FE2-4D9F-9D81-33EFC2A1D8E1}" type="datetimeFigureOut">
              <a:rPr lang="en-US" smtClean="0"/>
              <a:t>8/5/2018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9F00D28-2FE2-4D9F-9D81-33EFC2A1D8E1}" type="datetimeFigureOut">
              <a:rPr lang="en-US" smtClean="0"/>
              <a:t>8/5/2018</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5098996-B784-4A66-A290-E8E5920B42D1}"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276600"/>
            <a:ext cx="6705600" cy="2057400"/>
          </a:xfrm>
        </p:spPr>
      </p:pic>
      <p:sp>
        <p:nvSpPr>
          <p:cNvPr id="3" name="Title 2"/>
          <p:cNvSpPr>
            <a:spLocks noGrp="1"/>
          </p:cNvSpPr>
          <p:nvPr>
            <p:ph type="title"/>
          </p:nvPr>
        </p:nvSpPr>
        <p:spPr/>
        <p:txBody>
          <a:bodyPr>
            <a:normAutofit fontScale="90000"/>
          </a:bodyPr>
          <a:lstStyle/>
          <a:p>
            <a:r>
              <a:rPr lang="en-US" dirty="0" smtClean="0"/>
              <a:t>DIRECTLINK CAPITAL CORPORATION</a:t>
            </a:r>
            <a:endParaRPr lang="en-US" dirty="0"/>
          </a:p>
        </p:txBody>
      </p:sp>
    </p:spTree>
    <p:extLst>
      <p:ext uri="{BB962C8B-B14F-4D97-AF65-F5344CB8AC3E}">
        <p14:creationId xmlns:p14="http://schemas.microsoft.com/office/powerpoint/2010/main" val="212068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HUD Loan with 75% or more assistance</a:t>
            </a:r>
          </a:p>
          <a:p>
            <a:r>
              <a:rPr lang="en-US" dirty="0" smtClean="0"/>
              <a:t>90% LTV or LTC</a:t>
            </a:r>
          </a:p>
          <a:p>
            <a:r>
              <a:rPr lang="en-US" dirty="0" smtClean="0"/>
              <a:t>Purpose is New Construction and Limited Scope</a:t>
            </a:r>
          </a:p>
          <a:p>
            <a:r>
              <a:rPr lang="en-US" dirty="0" smtClean="0"/>
              <a:t>Rate 4.25% (subject to change)</a:t>
            </a:r>
          </a:p>
          <a:p>
            <a:r>
              <a:rPr lang="en-US" dirty="0" smtClean="0"/>
              <a:t>Non- Recourse</a:t>
            </a:r>
          </a:p>
          <a:p>
            <a:r>
              <a:rPr lang="en-US" dirty="0" smtClean="0"/>
              <a:t>40 Year Amortization</a:t>
            </a:r>
          </a:p>
          <a:p>
            <a:endParaRPr lang="en-US" dirty="0"/>
          </a:p>
        </p:txBody>
      </p:sp>
      <p:sp>
        <p:nvSpPr>
          <p:cNvPr id="3" name="Title 2"/>
          <p:cNvSpPr>
            <a:spLocks noGrp="1"/>
          </p:cNvSpPr>
          <p:nvPr>
            <p:ph type="title"/>
          </p:nvPr>
        </p:nvSpPr>
        <p:spPr/>
        <p:txBody>
          <a:bodyPr/>
          <a:lstStyle/>
          <a:p>
            <a:r>
              <a:rPr lang="en-US" dirty="0" smtClean="0"/>
              <a:t>Multi Family Housing Financing</a:t>
            </a:r>
            <a:endParaRPr lang="en-US" dirty="0"/>
          </a:p>
        </p:txBody>
      </p:sp>
    </p:spTree>
    <p:extLst>
      <p:ext uri="{BB962C8B-B14F-4D97-AF65-F5344CB8AC3E}">
        <p14:creationId xmlns:p14="http://schemas.microsoft.com/office/powerpoint/2010/main" val="188082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Non HUD or FHA Financing</a:t>
            </a:r>
          </a:p>
          <a:p>
            <a:r>
              <a:rPr lang="en-US" dirty="0" smtClean="0"/>
              <a:t>Current rate </a:t>
            </a:r>
            <a:r>
              <a:rPr lang="en-US" dirty="0" smtClean="0"/>
              <a:t>4.6%</a:t>
            </a:r>
            <a:endParaRPr lang="en-US" dirty="0" smtClean="0"/>
          </a:p>
          <a:p>
            <a:r>
              <a:rPr lang="en-US" dirty="0" smtClean="0"/>
              <a:t>80</a:t>
            </a:r>
            <a:r>
              <a:rPr lang="en-US" dirty="0" smtClean="0"/>
              <a:t>% LTV or LTC</a:t>
            </a:r>
          </a:p>
          <a:p>
            <a:r>
              <a:rPr lang="en-US" dirty="0" smtClean="0"/>
              <a:t>Non-Recourse</a:t>
            </a:r>
          </a:p>
          <a:p>
            <a:r>
              <a:rPr lang="en-US" dirty="0" smtClean="0"/>
              <a:t>Not limited to Multi-Family</a:t>
            </a:r>
          </a:p>
          <a:p>
            <a:r>
              <a:rPr lang="en-US" dirty="0" smtClean="0"/>
              <a:t>May qualify for some mixed use Real Estate</a:t>
            </a:r>
          </a:p>
          <a:p>
            <a:r>
              <a:rPr lang="en-US" dirty="0" smtClean="0"/>
              <a:t>Other loans with flexible terms available</a:t>
            </a:r>
          </a:p>
          <a:p>
            <a:r>
              <a:rPr lang="en-US" dirty="0" smtClean="0"/>
              <a:t>3 to 7 year with 30 year Amortization</a:t>
            </a:r>
            <a:endParaRPr lang="en-US" dirty="0"/>
          </a:p>
        </p:txBody>
      </p:sp>
      <p:sp>
        <p:nvSpPr>
          <p:cNvPr id="3" name="Title 2"/>
          <p:cNvSpPr>
            <a:spLocks noGrp="1"/>
          </p:cNvSpPr>
          <p:nvPr>
            <p:ph type="title"/>
          </p:nvPr>
        </p:nvSpPr>
        <p:spPr/>
        <p:txBody>
          <a:bodyPr>
            <a:normAutofit fontScale="90000"/>
          </a:bodyPr>
          <a:lstStyle/>
          <a:p>
            <a:r>
              <a:rPr lang="en-US" dirty="0" smtClean="0"/>
              <a:t>Non HUD or FHA </a:t>
            </a:r>
            <a:r>
              <a:rPr lang="en-US" dirty="0" smtClean="0"/>
              <a:t>Financing</a:t>
            </a:r>
            <a:br>
              <a:rPr lang="en-US" dirty="0" smtClean="0"/>
            </a:br>
            <a:r>
              <a:rPr lang="en-US" dirty="0" smtClean="0"/>
              <a:t>for Acquisition and Refinance</a:t>
            </a:r>
            <a:endParaRPr lang="en-US" dirty="0"/>
          </a:p>
        </p:txBody>
      </p:sp>
    </p:spTree>
    <p:extLst>
      <p:ext uri="{BB962C8B-B14F-4D97-AF65-F5344CB8AC3E}">
        <p14:creationId xmlns:p14="http://schemas.microsoft.com/office/powerpoint/2010/main" val="143656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DLCC COMMERCIAL FINANCING</a:t>
            </a:r>
            <a:endParaRPr lang="en-US" dirty="0"/>
          </a:p>
        </p:txBody>
      </p:sp>
      <p:pic>
        <p:nvPicPr>
          <p:cNvPr id="2051" name="Picture 3" descr="C:\Users\Owner\AppData\Local\Microsoft\Windows\INetCache\IE\LWOQAL9C\commercial_building-300x2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1"/>
            <a:ext cx="71627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27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connects borrowers through a network of more than 1000 lenders.</a:t>
            </a:r>
          </a:p>
          <a:p>
            <a:r>
              <a:rPr lang="en-US" dirty="0" smtClean="0"/>
              <a:t>These lenders include special bank financing</a:t>
            </a:r>
          </a:p>
          <a:p>
            <a:r>
              <a:rPr lang="en-US" dirty="0" smtClean="0"/>
              <a:t>Insurance companies</a:t>
            </a:r>
          </a:p>
          <a:p>
            <a:r>
              <a:rPr lang="en-US" dirty="0" smtClean="0"/>
              <a:t>Private Hedge Funds</a:t>
            </a:r>
          </a:p>
          <a:p>
            <a:r>
              <a:rPr lang="en-US" dirty="0" smtClean="0"/>
              <a:t>Other Non-Conventional Financing</a:t>
            </a:r>
            <a:endParaRPr lang="en-US" dirty="0"/>
          </a:p>
        </p:txBody>
      </p:sp>
      <p:sp>
        <p:nvSpPr>
          <p:cNvPr id="3" name="Title 2"/>
          <p:cNvSpPr>
            <a:spLocks noGrp="1"/>
          </p:cNvSpPr>
          <p:nvPr>
            <p:ph type="title"/>
          </p:nvPr>
        </p:nvSpPr>
        <p:spPr/>
        <p:txBody>
          <a:bodyPr/>
          <a:lstStyle/>
          <a:p>
            <a:r>
              <a:rPr lang="en-US" dirty="0" smtClean="0"/>
              <a:t>DLCC COMMERCIAL LENDING</a:t>
            </a:r>
            <a:endParaRPr lang="en-US" dirty="0"/>
          </a:p>
        </p:txBody>
      </p:sp>
    </p:spTree>
    <p:extLst>
      <p:ext uri="{BB962C8B-B14F-4D97-AF65-F5344CB8AC3E}">
        <p14:creationId xmlns:p14="http://schemas.microsoft.com/office/powerpoint/2010/main" val="96361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Office Buildings</a:t>
            </a:r>
            <a:endParaRPr lang="en-US" dirty="0"/>
          </a:p>
        </p:txBody>
      </p:sp>
      <p:sp>
        <p:nvSpPr>
          <p:cNvPr id="3" name="Title 2"/>
          <p:cNvSpPr>
            <a:spLocks noGrp="1"/>
          </p:cNvSpPr>
          <p:nvPr>
            <p:ph type="title"/>
          </p:nvPr>
        </p:nvSpPr>
        <p:spPr>
          <a:xfrm>
            <a:off x="228599" y="206565"/>
            <a:ext cx="8686801" cy="1252728"/>
          </a:xfrm>
        </p:spPr>
        <p:txBody>
          <a:bodyPr/>
          <a:lstStyle/>
          <a:p>
            <a:r>
              <a:rPr lang="en-US" dirty="0" smtClean="0"/>
              <a:t>DLCC Real Estate Financing</a:t>
            </a:r>
            <a:endParaRPr lang="en-US" dirty="0"/>
          </a:p>
        </p:txBody>
      </p:sp>
      <p:pic>
        <p:nvPicPr>
          <p:cNvPr id="3074" name="Picture 2" descr="C:\Users\Owner\AppData\Local\Microsoft\Windows\INetCache\IE\DB60O00G\1024px-Peter_W._Rodino_Federal_Office_Building_at_nig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5200"/>
            <a:ext cx="5791200"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24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145" y="2675467"/>
            <a:ext cx="7941256" cy="524933"/>
          </a:xfrm>
        </p:spPr>
        <p:txBody>
          <a:bodyPr/>
          <a:lstStyle/>
          <a:p>
            <a:pPr marL="0" indent="0">
              <a:buNone/>
            </a:pPr>
            <a:r>
              <a:rPr lang="en-US" dirty="0" smtClean="0"/>
              <a:t>Retail Strip Centers and Outlet Stores</a:t>
            </a:r>
            <a:endParaRPr lang="en-US" dirty="0"/>
          </a:p>
        </p:txBody>
      </p:sp>
      <p:sp>
        <p:nvSpPr>
          <p:cNvPr id="3" name="Title 2"/>
          <p:cNvSpPr>
            <a:spLocks noGrp="1"/>
          </p:cNvSpPr>
          <p:nvPr>
            <p:ph type="title"/>
          </p:nvPr>
        </p:nvSpPr>
        <p:spPr/>
        <p:txBody>
          <a:bodyPr/>
          <a:lstStyle/>
          <a:p>
            <a:r>
              <a:rPr lang="en-US" dirty="0" smtClean="0"/>
              <a:t>DLCC Real Estate Financing</a:t>
            </a:r>
            <a:endParaRPr lang="en-US" dirty="0"/>
          </a:p>
        </p:txBody>
      </p:sp>
      <p:pic>
        <p:nvPicPr>
          <p:cNvPr id="4100" name="Picture 4" descr="C:\Users\Owner\AppData\Local\Microsoft\Windows\INetCache\IE\LWOQAL9C\oi-premium-outlets-vineland-orlando-7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44" y="3200400"/>
            <a:ext cx="8610600" cy="325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8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Hotels</a:t>
            </a:r>
            <a:endParaRPr lang="en-US" dirty="0"/>
          </a:p>
        </p:txBody>
      </p:sp>
      <p:sp>
        <p:nvSpPr>
          <p:cNvPr id="3" name="Title 2"/>
          <p:cNvSpPr>
            <a:spLocks noGrp="1"/>
          </p:cNvSpPr>
          <p:nvPr>
            <p:ph type="title"/>
          </p:nvPr>
        </p:nvSpPr>
        <p:spPr/>
        <p:txBody>
          <a:bodyPr/>
          <a:lstStyle/>
          <a:p>
            <a:r>
              <a:rPr lang="en-US" dirty="0" smtClean="0"/>
              <a:t>DLCC Commercial Financing</a:t>
            </a:r>
            <a:endParaRPr lang="en-US" dirty="0"/>
          </a:p>
        </p:txBody>
      </p:sp>
      <p:pic>
        <p:nvPicPr>
          <p:cNvPr id="5122" name="Picture 2" descr="C:\Users\Owner\AppData\Local\Microsoft\Windows\INetCache\IE\LWOQAL9C\Beacon_Hotel_&amp;_Corporate_Quarters_-_Washington,_D.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200400"/>
            <a:ext cx="6858000"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02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CAPITAL LOANS</a:t>
            </a:r>
            <a:endParaRPr lang="en-US" dirty="0"/>
          </a:p>
        </p:txBody>
      </p:sp>
      <p:pic>
        <p:nvPicPr>
          <p:cNvPr id="6146" name="Picture 2" descr="C:\Users\Owner\AppData\Local\Microsoft\Windows\INetCache\IE\LWOQAL9C\cashflow-cycle[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4343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20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CAPITAL USES</a:t>
            </a:r>
            <a:endParaRPr lang="en-US" dirty="0"/>
          </a:p>
        </p:txBody>
      </p:sp>
      <p:pic>
        <p:nvPicPr>
          <p:cNvPr id="1026" name="Picture 2" descr="C:\Users\Owner\AppData\Local\Microsoft\Windows\INetCache\IE\NZ0SNLI2\cyberscooty-excavat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66" y="2362200"/>
            <a:ext cx="1686044" cy="14525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INetCache\IE\DB60O00G\uGPE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2200"/>
            <a:ext cx="1885949" cy="1452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INetCache\IE\NZ0SNLI2\growth-1140534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916" y="2305050"/>
            <a:ext cx="2148606" cy="15668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INetCache\IE\EWSYMU0J\wit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55" y="4343400"/>
            <a:ext cx="150145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wner\AppData\Local\Microsoft\Windows\INetCache\IE\NZ0SNLI2\movie_screen_ad[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322" y="4518025"/>
            <a:ext cx="2691304" cy="1250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wner\AppData\Local\Microsoft\Windows\INetCache\IE\NZ0SNLI2\3861519379-6334cb787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431" y="4308213"/>
            <a:ext cx="193357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8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Pay off Debt</a:t>
            </a:r>
          </a:p>
          <a:p>
            <a:r>
              <a:rPr lang="en-US" dirty="0" smtClean="0"/>
              <a:t>Payroll</a:t>
            </a:r>
          </a:p>
          <a:p>
            <a:r>
              <a:rPr lang="en-US" dirty="0" smtClean="0"/>
              <a:t>Marketing and Advertising</a:t>
            </a:r>
          </a:p>
          <a:p>
            <a:r>
              <a:rPr lang="en-US" dirty="0" smtClean="0"/>
              <a:t>Equipment Purchase</a:t>
            </a:r>
          </a:p>
          <a:p>
            <a:r>
              <a:rPr lang="en-US" dirty="0" smtClean="0"/>
              <a:t>General Expenses</a:t>
            </a:r>
          </a:p>
          <a:p>
            <a:r>
              <a:rPr lang="en-US" dirty="0" smtClean="0"/>
              <a:t>Cover Slow Months</a:t>
            </a:r>
          </a:p>
          <a:p>
            <a:r>
              <a:rPr lang="en-US" dirty="0" smtClean="0"/>
              <a:t>Inventory Purchase* (Limited to certain industries)</a:t>
            </a:r>
            <a:endParaRPr lang="en-US" dirty="0"/>
          </a:p>
        </p:txBody>
      </p:sp>
      <p:sp>
        <p:nvSpPr>
          <p:cNvPr id="3" name="Title 2"/>
          <p:cNvSpPr>
            <a:spLocks noGrp="1"/>
          </p:cNvSpPr>
          <p:nvPr>
            <p:ph type="title"/>
          </p:nvPr>
        </p:nvSpPr>
        <p:spPr/>
        <p:txBody>
          <a:bodyPr/>
          <a:lstStyle/>
          <a:p>
            <a:r>
              <a:rPr lang="en-US" dirty="0" smtClean="0"/>
              <a:t>Purpose of Working Capital Loans</a:t>
            </a:r>
            <a:endParaRPr lang="en-US" dirty="0"/>
          </a:p>
        </p:txBody>
      </p:sp>
    </p:spTree>
    <p:extLst>
      <p:ext uri="{BB962C8B-B14F-4D97-AF65-F5344CB8AC3E}">
        <p14:creationId xmlns:p14="http://schemas.microsoft.com/office/powerpoint/2010/main" val="807864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DIRECTLINK CAPITAL CORPORATION</a:t>
            </a:r>
            <a:endParaRPr lang="en-US" dirty="0"/>
          </a:p>
        </p:txBody>
      </p:sp>
      <p:sp>
        <p:nvSpPr>
          <p:cNvPr id="3" name="Subtitle 2"/>
          <p:cNvSpPr>
            <a:spLocks noGrp="1"/>
          </p:cNvSpPr>
          <p:nvPr>
            <p:ph type="subTitle" idx="1"/>
          </p:nvPr>
        </p:nvSpPr>
        <p:spPr/>
        <p:txBody>
          <a:bodyPr>
            <a:normAutofit/>
          </a:bodyPr>
          <a:lstStyle/>
          <a:p>
            <a:r>
              <a:rPr lang="en-US" dirty="0" smtClean="0"/>
              <a:t>Empowering the BEST and MOST INNOVATIVE products and ideas to Commercial Borrowers and Merchants</a:t>
            </a:r>
          </a:p>
        </p:txBody>
      </p:sp>
    </p:spTree>
    <p:extLst>
      <p:ext uri="{BB962C8B-B14F-4D97-AF65-F5344CB8AC3E}">
        <p14:creationId xmlns:p14="http://schemas.microsoft.com/office/powerpoint/2010/main" val="76093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SBA Working Capital Loans</a:t>
            </a:r>
          </a:p>
          <a:p>
            <a:r>
              <a:rPr lang="en-US" dirty="0" smtClean="0"/>
              <a:t>DLCC though our partners are able to provide an SBA Working Capital loan for your needs less expensive than other choices of working capital loans. DLCC has the most unique online process.</a:t>
            </a:r>
          </a:p>
          <a:p>
            <a:r>
              <a:rPr lang="en-US" dirty="0" smtClean="0"/>
              <a:t>Pre-qualification process takes 15 minutes (5 minutes for answer) PRE-QUALIFY NOW</a:t>
            </a:r>
            <a:endParaRPr lang="en-US" dirty="0"/>
          </a:p>
        </p:txBody>
      </p:sp>
      <p:sp>
        <p:nvSpPr>
          <p:cNvPr id="3" name="Title 2"/>
          <p:cNvSpPr>
            <a:spLocks noGrp="1"/>
          </p:cNvSpPr>
          <p:nvPr>
            <p:ph type="title"/>
          </p:nvPr>
        </p:nvSpPr>
        <p:spPr/>
        <p:txBody>
          <a:bodyPr/>
          <a:lstStyle/>
          <a:p>
            <a:r>
              <a:rPr lang="en-US" dirty="0" smtClean="0"/>
              <a:t>DLCC SBA Working Capital Loans</a:t>
            </a:r>
            <a:endParaRPr lang="en-US" dirty="0"/>
          </a:p>
        </p:txBody>
      </p:sp>
      <p:pic>
        <p:nvPicPr>
          <p:cNvPr id="7170" name="Picture 2" descr="C:\Users\Owner\AppData\Local\Microsoft\Windows\INetCache\IE\DB60O00G\SBA-color-logo-signa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5495072"/>
            <a:ext cx="1600200" cy="7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7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Minimum 650 credit score, no delinquencies, 2+ years in business, no tax liens or criminal record</a:t>
            </a:r>
          </a:p>
          <a:p>
            <a:r>
              <a:rPr lang="en-US" dirty="0" smtClean="0"/>
              <a:t>7% (8.53% including fees) Rate. 8% on smaller amounts</a:t>
            </a:r>
          </a:p>
          <a:p>
            <a:r>
              <a:rPr lang="en-US" dirty="0" smtClean="0"/>
              <a:t>Payment on $100,000 is $1,162 per month</a:t>
            </a:r>
          </a:p>
          <a:p>
            <a:r>
              <a:rPr lang="en-US" dirty="0" smtClean="0"/>
              <a:t>Payoff your high interest working capital loan</a:t>
            </a:r>
          </a:p>
          <a:p>
            <a:r>
              <a:rPr lang="en-US" dirty="0" smtClean="0"/>
              <a:t>No prepayment penalty</a:t>
            </a:r>
          </a:p>
          <a:p>
            <a:r>
              <a:rPr lang="en-US" dirty="0" smtClean="0"/>
              <a:t>Requirements can be discussed with our qualified agents</a:t>
            </a:r>
            <a:endParaRPr lang="en-US" dirty="0"/>
          </a:p>
        </p:txBody>
      </p:sp>
      <p:sp>
        <p:nvSpPr>
          <p:cNvPr id="3" name="Title 2"/>
          <p:cNvSpPr>
            <a:spLocks noGrp="1"/>
          </p:cNvSpPr>
          <p:nvPr>
            <p:ph type="title"/>
          </p:nvPr>
        </p:nvSpPr>
        <p:spPr/>
        <p:txBody>
          <a:bodyPr/>
          <a:lstStyle/>
          <a:p>
            <a:r>
              <a:rPr lang="en-US" dirty="0" smtClean="0"/>
              <a:t>NEW SBA Working Capital Loans</a:t>
            </a:r>
            <a:endParaRPr lang="en-US" dirty="0"/>
          </a:p>
        </p:txBody>
      </p:sp>
    </p:spTree>
    <p:extLst>
      <p:ext uri="{BB962C8B-B14F-4D97-AF65-F5344CB8AC3E}">
        <p14:creationId xmlns:p14="http://schemas.microsoft.com/office/powerpoint/2010/main" val="2920489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43552750"/>
              </p:ext>
            </p:extLst>
          </p:nvPr>
        </p:nvGraphicFramePr>
        <p:xfrm>
          <a:off x="973138" y="2622550"/>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PREFERRED WORKING CAPITAL FOR PROFESSIONALS AND MORE</a:t>
            </a:r>
            <a:endParaRPr lang="en-US" dirty="0"/>
          </a:p>
        </p:txBody>
      </p:sp>
      <p:pic>
        <p:nvPicPr>
          <p:cNvPr id="2053" name="Picture 5" descr="C:\Users\Owner\AppData\Local\Microsoft\Windows\INetCache\IE\DB60O00G\Healthcare_Work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652712"/>
            <a:ext cx="2074862" cy="1703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wner\AppData\Local\Microsoft\Windows\INetCache\IE\LWOQAL9C\dentis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8" y="4355928"/>
            <a:ext cx="2074862" cy="16298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Owner\AppData\Local\Microsoft\Windows\INetCache\IE\DB60O00G\2658416_ec21ad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307" y="4355928"/>
            <a:ext cx="2285999" cy="1717847"/>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Owner\AppData\Local\Microsoft\Windows\INetCache\IE\NZ0SNLI2\Restaura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4307" y="2679528"/>
            <a:ext cx="228599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Owner\AppData\Local\Microsoft\Windows\INetCache\IE\DB60O00G\1280px-Balanced_scale_of_Justic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437075"/>
            <a:ext cx="1981200" cy="155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Qualified Industries (Health Care Professionals, CPA, Lawyers, Manufacturing Companies, Restaurants, Automotive Repair, and several other industries</a:t>
            </a:r>
          </a:p>
          <a:p>
            <a:r>
              <a:rPr lang="en-US" dirty="0" smtClean="0"/>
              <a:t>Minimum 640 credit score</a:t>
            </a:r>
          </a:p>
          <a:p>
            <a:r>
              <a:rPr lang="en-US" dirty="0" smtClean="0"/>
              <a:t>Rate as low as 7.5%</a:t>
            </a:r>
          </a:p>
          <a:p>
            <a:r>
              <a:rPr lang="en-US" dirty="0" smtClean="0"/>
              <a:t>Simple Interest Calculation</a:t>
            </a:r>
          </a:p>
          <a:p>
            <a:r>
              <a:rPr lang="en-US" dirty="0" smtClean="0"/>
              <a:t>Semi Monthly Payments</a:t>
            </a:r>
            <a:endParaRPr lang="en-US" dirty="0"/>
          </a:p>
        </p:txBody>
      </p:sp>
      <p:sp>
        <p:nvSpPr>
          <p:cNvPr id="3" name="Title 2"/>
          <p:cNvSpPr>
            <a:spLocks noGrp="1"/>
          </p:cNvSpPr>
          <p:nvPr>
            <p:ph type="title"/>
          </p:nvPr>
        </p:nvSpPr>
        <p:spPr/>
        <p:txBody>
          <a:bodyPr>
            <a:normAutofit fontScale="90000"/>
          </a:bodyPr>
          <a:lstStyle/>
          <a:p>
            <a:r>
              <a:rPr lang="en-US" dirty="0" smtClean="0"/>
              <a:t>Preferred Rate Working Capital Loans</a:t>
            </a:r>
            <a:endParaRPr lang="en-US" dirty="0"/>
          </a:p>
        </p:txBody>
      </p:sp>
    </p:spTree>
    <p:extLst>
      <p:ext uri="{BB962C8B-B14F-4D97-AF65-F5344CB8AC3E}">
        <p14:creationId xmlns:p14="http://schemas.microsoft.com/office/powerpoint/2010/main" val="344525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357093"/>
              </p:ext>
            </p:extLst>
          </p:nvPr>
        </p:nvGraphicFramePr>
        <p:xfrm>
          <a:off x="3657600" y="3695700"/>
          <a:ext cx="2667001" cy="1295400"/>
        </p:xfrm>
        <a:graphic>
          <a:graphicData uri="http://schemas.openxmlformats.org/drawingml/2006/table">
            <a:tbl>
              <a:tblPr firstRow="1" bandRow="1">
                <a:tableStyleId>{5C22544A-7EE6-4342-B048-85BDC9FD1C3A}</a:tableStyleId>
              </a:tblPr>
              <a:tblGrid>
                <a:gridCol w="1447801"/>
                <a:gridCol w="1219200"/>
              </a:tblGrid>
              <a:tr h="613373">
                <a:tc>
                  <a:txBody>
                    <a:bodyPr/>
                    <a:lstStyle/>
                    <a:p>
                      <a:r>
                        <a:rPr lang="en-US" dirty="0" smtClean="0"/>
                        <a:t>Receivables</a:t>
                      </a:r>
                      <a:endParaRPr lang="en-US" dirty="0"/>
                    </a:p>
                  </a:txBody>
                  <a:tcPr/>
                </a:tc>
                <a:tc>
                  <a:txBody>
                    <a:bodyPr/>
                    <a:lstStyle/>
                    <a:p>
                      <a:r>
                        <a:rPr lang="en-US" dirty="0" smtClean="0"/>
                        <a:t>Assets</a:t>
                      </a:r>
                      <a:endParaRPr lang="en-US" dirty="0"/>
                    </a:p>
                  </a:txBody>
                  <a:tcPr/>
                </a:tc>
              </a:tr>
              <a:tr h="682027">
                <a:tc>
                  <a:txBody>
                    <a:bodyPr/>
                    <a:lstStyle/>
                    <a:p>
                      <a:r>
                        <a:rPr lang="en-US" dirty="0" smtClean="0"/>
                        <a:t>$</a:t>
                      </a:r>
                      <a:r>
                        <a:rPr lang="en-US" baseline="0" dirty="0" smtClean="0"/>
                        <a:t> 700,000</a:t>
                      </a:r>
                      <a:endParaRPr lang="en-US" dirty="0"/>
                    </a:p>
                  </a:txBody>
                  <a:tcPr/>
                </a:tc>
                <a:tc>
                  <a:txBody>
                    <a:bodyPr/>
                    <a:lstStyle/>
                    <a:p>
                      <a:r>
                        <a:rPr lang="en-US" dirty="0" smtClean="0"/>
                        <a:t>$ 500,000</a:t>
                      </a:r>
                      <a:endParaRPr lang="en-US" dirty="0"/>
                    </a:p>
                  </a:txBody>
                  <a:tcPr/>
                </a:tc>
              </a:tr>
            </a:tbl>
          </a:graphicData>
        </a:graphic>
      </p:graphicFrame>
      <p:sp>
        <p:nvSpPr>
          <p:cNvPr id="3" name="Title 2"/>
          <p:cNvSpPr>
            <a:spLocks noGrp="1"/>
          </p:cNvSpPr>
          <p:nvPr>
            <p:ph type="title"/>
          </p:nvPr>
        </p:nvSpPr>
        <p:spPr/>
        <p:txBody>
          <a:bodyPr/>
          <a:lstStyle/>
          <a:p>
            <a:r>
              <a:rPr lang="en-US" dirty="0" smtClean="0"/>
              <a:t>OTHER WORKING CAPITAL</a:t>
            </a:r>
            <a:endParaRPr lang="en-US" dirty="0"/>
          </a:p>
        </p:txBody>
      </p:sp>
      <p:pic>
        <p:nvPicPr>
          <p:cNvPr id="3074" name="Picture 2" descr="C:\Users\Owner\AppData\Local\Microsoft\Windows\INetCache\IE\DB60O00G\250px-Burns_Construction_C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4419600"/>
            <a:ext cx="242357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wner\AppData\Local\Microsoft\Windows\INetCache\IE\NZ0SNLI2\01137_indebita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2" y="3167061"/>
            <a:ext cx="2471739" cy="24717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Owner\AppData\Local\Microsoft\Windows\INetCache\IE\DB60O00G\20090918-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67000"/>
            <a:ext cx="242357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4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do I do if my credit is less than spectacular?</a:t>
            </a:r>
          </a:p>
          <a:p>
            <a:r>
              <a:rPr lang="en-US" dirty="0" smtClean="0"/>
              <a:t>What if I do have a tax lien?</a:t>
            </a:r>
          </a:p>
          <a:p>
            <a:r>
              <a:rPr lang="en-US" dirty="0" smtClean="0"/>
              <a:t>Do I have an option to receive a loan?</a:t>
            </a:r>
          </a:p>
          <a:p>
            <a:r>
              <a:rPr lang="en-US" dirty="0" smtClean="0"/>
              <a:t>The Answer is YES. </a:t>
            </a:r>
            <a:endParaRPr lang="en-US" dirty="0"/>
          </a:p>
          <a:p>
            <a:r>
              <a:rPr lang="en-US" dirty="0" smtClean="0"/>
              <a:t>DLCC has working capital loans based on your monthly deposits and NOT on your credit. These loans generally have higher interest rates.</a:t>
            </a:r>
          </a:p>
          <a:p>
            <a:r>
              <a:rPr lang="en-US" dirty="0" smtClean="0"/>
              <a:t>DLCC works with the TOP institutions to get you the best deal for your situation.</a:t>
            </a:r>
            <a:endParaRPr lang="en-US" dirty="0"/>
          </a:p>
        </p:txBody>
      </p:sp>
      <p:sp>
        <p:nvSpPr>
          <p:cNvPr id="3" name="Title 2"/>
          <p:cNvSpPr>
            <a:spLocks noGrp="1"/>
          </p:cNvSpPr>
          <p:nvPr>
            <p:ph type="title"/>
          </p:nvPr>
        </p:nvSpPr>
        <p:spPr/>
        <p:txBody>
          <a:bodyPr>
            <a:normAutofit fontScale="90000"/>
          </a:bodyPr>
          <a:lstStyle/>
          <a:p>
            <a:r>
              <a:rPr lang="en-US" dirty="0" smtClean="0"/>
              <a:t>OTHER WORKING CAPITAL LOANS</a:t>
            </a:r>
            <a:endParaRPr lang="en-US" dirty="0"/>
          </a:p>
        </p:txBody>
      </p:sp>
    </p:spTree>
    <p:extLst>
      <p:ext uri="{BB962C8B-B14F-4D97-AF65-F5344CB8AC3E}">
        <p14:creationId xmlns:p14="http://schemas.microsoft.com/office/powerpoint/2010/main" val="2888925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Alternative Energy Plants.</a:t>
            </a:r>
          </a:p>
          <a:p>
            <a:pPr marL="0" indent="0">
              <a:buNone/>
            </a:pPr>
            <a:r>
              <a:rPr lang="en-US" dirty="0" smtClean="0"/>
              <a:t>DLCC works with the top consultants to fund you.</a:t>
            </a:r>
          </a:p>
          <a:p>
            <a:pPr marL="0" indent="0">
              <a:buNone/>
            </a:pPr>
            <a:r>
              <a:rPr lang="en-US" dirty="0" smtClean="0"/>
              <a:t>DLCC partners can help you with receiving Government Grants and Low Cost Funding</a:t>
            </a:r>
          </a:p>
          <a:p>
            <a:pPr marL="0" indent="0">
              <a:buNone/>
            </a:pPr>
            <a:endParaRPr lang="en-US" dirty="0"/>
          </a:p>
        </p:txBody>
      </p:sp>
      <p:sp>
        <p:nvSpPr>
          <p:cNvPr id="3" name="Title 2"/>
          <p:cNvSpPr>
            <a:spLocks noGrp="1"/>
          </p:cNvSpPr>
          <p:nvPr>
            <p:ph type="title"/>
          </p:nvPr>
        </p:nvSpPr>
        <p:spPr/>
        <p:txBody>
          <a:bodyPr/>
          <a:lstStyle/>
          <a:p>
            <a:r>
              <a:rPr lang="en-US" dirty="0" smtClean="0"/>
              <a:t>ALTERNATIVE ENERGY LOANS</a:t>
            </a:r>
            <a:endParaRPr lang="en-US" dirty="0"/>
          </a:p>
        </p:txBody>
      </p:sp>
      <p:pic>
        <p:nvPicPr>
          <p:cNvPr id="8194" name="Picture 2" descr="C:\Users\Owner\AppData\Local\Microsoft\Windows\INetCache\IE\LWOQAL9C\3592456788_6ca7cbbc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14016"/>
            <a:ext cx="3200400" cy="172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198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can help you fund your project. DLCC can access and evaluate your project to receive Equity or loans for your project as well as SBA Funding or other private financing</a:t>
            </a:r>
            <a:endParaRPr lang="en-US" dirty="0"/>
          </a:p>
        </p:txBody>
      </p:sp>
      <p:sp>
        <p:nvSpPr>
          <p:cNvPr id="3" name="Title 2"/>
          <p:cNvSpPr>
            <a:spLocks noGrp="1"/>
          </p:cNvSpPr>
          <p:nvPr>
            <p:ph type="title"/>
          </p:nvPr>
        </p:nvSpPr>
        <p:spPr/>
        <p:txBody>
          <a:bodyPr/>
          <a:lstStyle/>
          <a:p>
            <a:r>
              <a:rPr lang="en-US" dirty="0" smtClean="0"/>
              <a:t>BUSINESS FUNDING</a:t>
            </a:r>
            <a:endParaRPr lang="en-US" dirty="0"/>
          </a:p>
        </p:txBody>
      </p:sp>
      <p:pic>
        <p:nvPicPr>
          <p:cNvPr id="9218" name="Picture 2" descr="C:\Users\Owner\AppData\Local\Microsoft\Windows\INetCache\IE\EWSYMU0J\Waste-Sorting-Recycling-Pl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30003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22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is the supermarket for Commercial Lending</a:t>
            </a:r>
          </a:p>
          <a:p>
            <a:r>
              <a:rPr lang="en-US" dirty="0" smtClean="0"/>
              <a:t>DLCC works through a unique and highly experienced  network of professionals to get you the best deal DLCC works with the top consultants for funding Alternative Energy Projects</a:t>
            </a:r>
          </a:p>
          <a:p>
            <a:r>
              <a:rPr lang="en-US" dirty="0" smtClean="0"/>
              <a:t>DLCC networks and consults for a private placement equity paperwork and preparation</a:t>
            </a:r>
          </a:p>
          <a:p>
            <a:r>
              <a:rPr lang="en-US" dirty="0" smtClean="0"/>
              <a:t>DLCC has the BEST solutions for Working Capital</a:t>
            </a:r>
            <a:endParaRPr lang="en-US" dirty="0"/>
          </a:p>
        </p:txBody>
      </p:sp>
      <p:sp>
        <p:nvSpPr>
          <p:cNvPr id="3" name="Title 2"/>
          <p:cNvSpPr>
            <a:spLocks noGrp="1"/>
          </p:cNvSpPr>
          <p:nvPr>
            <p:ph type="title"/>
          </p:nvPr>
        </p:nvSpPr>
        <p:spPr/>
        <p:txBody>
          <a:bodyPr/>
          <a:lstStyle/>
          <a:p>
            <a:r>
              <a:rPr lang="en-US" dirty="0" smtClean="0"/>
              <a:t>LOAN SUMMARY</a:t>
            </a:r>
            <a:endParaRPr lang="en-US" dirty="0"/>
          </a:p>
        </p:txBody>
      </p:sp>
    </p:spTree>
    <p:extLst>
      <p:ext uri="{BB962C8B-B14F-4D97-AF65-F5344CB8AC3E}">
        <p14:creationId xmlns:p14="http://schemas.microsoft.com/office/powerpoint/2010/main" val="2217012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BEST CREDIT CARD PROCESING SOLUTIONS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P</a:t>
            </a:r>
          </a:p>
          <a:p>
            <a:r>
              <a:rPr lang="en-US" dirty="0" smtClean="0"/>
              <a:t>R</a:t>
            </a:r>
            <a:br>
              <a:rPr lang="en-US" dirty="0" smtClean="0"/>
            </a:br>
            <a:r>
              <a:rPr lang="en-US" dirty="0" smtClean="0"/>
              <a:t>O</a:t>
            </a:r>
            <a:br>
              <a:rPr lang="en-US" dirty="0" smtClean="0"/>
            </a:br>
            <a:r>
              <a:rPr lang="en-US" dirty="0" smtClean="0"/>
              <a:t>C</a:t>
            </a:r>
            <a:br>
              <a:rPr lang="en-US" dirty="0" smtClean="0"/>
            </a:br>
            <a:r>
              <a:rPr lang="en-US" dirty="0" smtClean="0"/>
              <a:t>E</a:t>
            </a:r>
            <a:br>
              <a:rPr lang="en-US" dirty="0" smtClean="0"/>
            </a:br>
            <a:r>
              <a:rPr lang="en-US" dirty="0" smtClean="0"/>
              <a:t>S</a:t>
            </a:r>
            <a:br>
              <a:rPr lang="en-US" dirty="0" smtClean="0"/>
            </a:br>
            <a:r>
              <a:rPr lang="en-US" dirty="0" err="1" smtClean="0"/>
              <a:t>S</a:t>
            </a:r>
            <a:r>
              <a:rPr lang="en-US" dirty="0" smtClean="0"/>
              <a:t/>
            </a:r>
            <a:br>
              <a:rPr lang="en-US" dirty="0" smtClean="0"/>
            </a:br>
            <a:r>
              <a:rPr lang="en-US" dirty="0" smtClean="0"/>
              <a:t>I</a:t>
            </a:r>
            <a:br>
              <a:rPr lang="en-US" dirty="0" smtClean="0"/>
            </a:br>
            <a:r>
              <a:rPr lang="en-US" dirty="0" smtClean="0"/>
              <a:t>N</a:t>
            </a:r>
            <a:br>
              <a:rPr lang="en-US" dirty="0" smtClean="0"/>
            </a:br>
            <a:r>
              <a:rPr lang="en-US" dirty="0" smtClean="0"/>
              <a:t>G</a:t>
            </a:r>
            <a:endParaRPr lang="en-US" dirty="0"/>
          </a:p>
        </p:txBody>
      </p:sp>
      <p:pic>
        <p:nvPicPr>
          <p:cNvPr id="4099" name="Picture 3" descr="C:\Users\Owner\AppData\Local\Microsoft\Windows\INetCache\IE\LWOQAL9C\7160179404_d1093baf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50127"/>
            <a:ext cx="5735944"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6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3581400"/>
            <a:ext cx="2381250" cy="2381250"/>
          </a:xfrm>
        </p:spPr>
      </p:pic>
      <p:sp>
        <p:nvSpPr>
          <p:cNvPr id="3" name="Title 2"/>
          <p:cNvSpPr>
            <a:spLocks noGrp="1"/>
          </p:cNvSpPr>
          <p:nvPr>
            <p:ph type="title"/>
          </p:nvPr>
        </p:nvSpPr>
        <p:spPr/>
        <p:txBody>
          <a:bodyPr/>
          <a:lstStyle/>
          <a:p>
            <a:r>
              <a:rPr lang="en-US" dirty="0" smtClean="0"/>
              <a:t>Meet the Team</a:t>
            </a:r>
            <a:endParaRPr lang="en-US" dirty="0"/>
          </a:p>
        </p:txBody>
      </p:sp>
      <p:sp>
        <p:nvSpPr>
          <p:cNvPr id="5" name="TextBox 4"/>
          <p:cNvSpPr txBox="1"/>
          <p:nvPr/>
        </p:nvSpPr>
        <p:spPr>
          <a:xfrm>
            <a:off x="3124200" y="2743200"/>
            <a:ext cx="4876801" cy="3416320"/>
          </a:xfrm>
          <a:prstGeom prst="rect">
            <a:avLst/>
          </a:prstGeom>
          <a:noFill/>
        </p:spPr>
        <p:txBody>
          <a:bodyPr wrap="square" rtlCol="0">
            <a:spAutoFit/>
          </a:bodyPr>
          <a:lstStyle/>
          <a:p>
            <a:r>
              <a:rPr lang="en-US" dirty="0" smtClean="0"/>
              <a:t>Keith Goodman and Eva Salsbury founded DLCC in 2012. Mr. Goodman spent most of his 40+ years in the Financial Industry. Mr. Goodman began his professional career at Beneficial Finance. After two years moved into dealer and commercial financing for ITT.</a:t>
            </a:r>
          </a:p>
          <a:p>
            <a:r>
              <a:rPr lang="en-US" dirty="0" smtClean="0"/>
              <a:t>In 1984 Mr. Goodman started in Financial planning and investment banking lasting more than 25 years. Most of this time was with Wachovia (now Wells Fargo) as Vice President. Mr. Goodman worked with many HNW individuals and institutions. </a:t>
            </a:r>
            <a:endParaRPr lang="en-US" dirty="0"/>
          </a:p>
        </p:txBody>
      </p:sp>
      <p:sp>
        <p:nvSpPr>
          <p:cNvPr id="2" name="TextBox 1"/>
          <p:cNvSpPr txBox="1"/>
          <p:nvPr/>
        </p:nvSpPr>
        <p:spPr>
          <a:xfrm>
            <a:off x="656230" y="2143035"/>
            <a:ext cx="2286000" cy="1200329"/>
          </a:xfrm>
          <a:prstGeom prst="rect">
            <a:avLst/>
          </a:prstGeom>
          <a:noFill/>
        </p:spPr>
        <p:txBody>
          <a:bodyPr wrap="square" rtlCol="0">
            <a:spAutoFit/>
          </a:bodyPr>
          <a:lstStyle/>
          <a:p>
            <a:r>
              <a:rPr lang="en-US" b="1" dirty="0" smtClean="0"/>
              <a:t>Keith Goodman and Eva Salsbury  Co-Founders Sr. VP and Secretary</a:t>
            </a:r>
            <a:endParaRPr lang="en-US" b="1" dirty="0"/>
          </a:p>
        </p:txBody>
      </p:sp>
    </p:spTree>
    <p:extLst>
      <p:ext uri="{BB962C8B-B14F-4D97-AF65-F5344CB8AC3E}">
        <p14:creationId xmlns:p14="http://schemas.microsoft.com/office/powerpoint/2010/main" val="2010872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Credit Card Processing</a:t>
            </a:r>
          </a:p>
          <a:p>
            <a:r>
              <a:rPr lang="en-US" dirty="0" smtClean="0"/>
              <a:t>Most businesses are paying too much for processing</a:t>
            </a:r>
          </a:p>
          <a:p>
            <a:r>
              <a:rPr lang="en-US" dirty="0" smtClean="0"/>
              <a:t>A new law has passed that can virtually </a:t>
            </a:r>
            <a:r>
              <a:rPr lang="en-US" b="1" dirty="0" smtClean="0"/>
              <a:t>ELIMINATE your PROCESSING FEES</a:t>
            </a:r>
          </a:p>
          <a:p>
            <a:r>
              <a:rPr lang="en-US" dirty="0" smtClean="0"/>
              <a:t>Learn more from your agent</a:t>
            </a:r>
          </a:p>
          <a:p>
            <a:endParaRPr lang="en-US" dirty="0"/>
          </a:p>
        </p:txBody>
      </p:sp>
      <p:sp>
        <p:nvSpPr>
          <p:cNvPr id="3" name="Title 2"/>
          <p:cNvSpPr>
            <a:spLocks noGrp="1"/>
          </p:cNvSpPr>
          <p:nvPr>
            <p:ph type="title"/>
          </p:nvPr>
        </p:nvSpPr>
        <p:spPr/>
        <p:txBody>
          <a:bodyPr/>
          <a:lstStyle/>
          <a:p>
            <a:r>
              <a:rPr lang="en-US" dirty="0" smtClean="0"/>
              <a:t>DLCC Merchant Solutions</a:t>
            </a:r>
            <a:endParaRPr lang="en-US" dirty="0"/>
          </a:p>
        </p:txBody>
      </p:sp>
      <p:pic>
        <p:nvPicPr>
          <p:cNvPr id="10243" name="Picture 3" descr="C:\Users\Owner\AppData\Local\Microsoft\Windows\INetCache\IE\NZ0SNLI2\200x2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91000"/>
            <a:ext cx="31242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98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BEST PRICING GUARANTEED NO LONG TERM CONTRACT: </a:t>
            </a:r>
          </a:p>
          <a:p>
            <a:pPr lvl="1"/>
            <a:r>
              <a:rPr lang="en-US" b="1" dirty="0" smtClean="0"/>
              <a:t>INTERCHANGE PLUS: </a:t>
            </a:r>
            <a:r>
              <a:rPr lang="en-US" dirty="0" smtClean="0"/>
              <a:t>We offer the lowest merchant rates offered. Guaranteed to match or best current pricing. </a:t>
            </a:r>
          </a:p>
          <a:p>
            <a:pPr marL="301943" lvl="1" indent="0">
              <a:buNone/>
            </a:pPr>
            <a:endParaRPr lang="en-US" dirty="0"/>
          </a:p>
          <a:p>
            <a:pPr lvl="1"/>
            <a:r>
              <a:rPr lang="en-US" b="1" dirty="0" smtClean="0"/>
              <a:t>CASH DISCOUNT:</a:t>
            </a:r>
            <a:r>
              <a:rPr lang="en-US" dirty="0" smtClean="0"/>
              <a:t> DLCC through Finical, Inc. can virtually ELIMINATE your processing fees</a:t>
            </a:r>
          </a:p>
          <a:p>
            <a:pPr lvl="1"/>
            <a:endParaRPr lang="en-US" dirty="0"/>
          </a:p>
          <a:p>
            <a:pPr lvl="1"/>
            <a:r>
              <a:rPr lang="en-US" b="1" dirty="0" smtClean="0"/>
              <a:t>TIERED: </a:t>
            </a:r>
            <a:r>
              <a:rPr lang="en-US" dirty="0" smtClean="0"/>
              <a:t>This pricing structure can reduce fees in many smaller businesses</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smtClean="0"/>
              <a:t>MERCHANT CREDIT CARD SOLUTIONS</a:t>
            </a:r>
            <a:endParaRPr lang="en-US" dirty="0"/>
          </a:p>
        </p:txBody>
      </p:sp>
    </p:spTree>
    <p:extLst>
      <p:ext uri="{BB962C8B-B14F-4D97-AF65-F5344CB8AC3E}">
        <p14:creationId xmlns:p14="http://schemas.microsoft.com/office/powerpoint/2010/main" val="251088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DLCC through our network partners Finical Inc. and Pivotal Inc., one of the </a:t>
            </a:r>
            <a:r>
              <a:rPr lang="en-US" b="1" dirty="0" smtClean="0"/>
              <a:t>largest credit card processors in North America.</a:t>
            </a:r>
          </a:p>
          <a:p>
            <a:r>
              <a:rPr lang="en-US" dirty="0" smtClean="0"/>
              <a:t>The </a:t>
            </a:r>
            <a:r>
              <a:rPr lang="en-US" b="1" dirty="0" smtClean="0"/>
              <a:t>Cash Discount</a:t>
            </a:r>
            <a:r>
              <a:rPr lang="en-US" dirty="0" smtClean="0"/>
              <a:t> program is the new Amendment known as the </a:t>
            </a:r>
            <a:r>
              <a:rPr lang="en-US" b="1" dirty="0" smtClean="0"/>
              <a:t>Durbin Amendment.</a:t>
            </a:r>
          </a:p>
          <a:p>
            <a:r>
              <a:rPr lang="en-US" dirty="0" smtClean="0"/>
              <a:t>The purpose of the law is to allow Merchants, large and small, to </a:t>
            </a:r>
            <a:r>
              <a:rPr lang="en-US" b="1" dirty="0" smtClean="0"/>
              <a:t>eliminate merchant processing fees </a:t>
            </a:r>
            <a:r>
              <a:rPr lang="en-US" dirty="0" smtClean="0"/>
              <a:t>so that Merchants can receive a </a:t>
            </a:r>
            <a:r>
              <a:rPr lang="en-US" b="1" dirty="0" smtClean="0"/>
              <a:t>competitive advantage </a:t>
            </a:r>
            <a:r>
              <a:rPr lang="en-US" dirty="0" smtClean="0"/>
              <a:t>over places like Walmart</a:t>
            </a:r>
          </a:p>
        </p:txBody>
      </p:sp>
      <p:sp>
        <p:nvSpPr>
          <p:cNvPr id="3" name="Title 2"/>
          <p:cNvSpPr>
            <a:spLocks noGrp="1"/>
          </p:cNvSpPr>
          <p:nvPr>
            <p:ph type="title"/>
          </p:nvPr>
        </p:nvSpPr>
        <p:spPr/>
        <p:txBody>
          <a:bodyPr/>
          <a:lstStyle/>
          <a:p>
            <a:r>
              <a:rPr lang="en-US" dirty="0" smtClean="0"/>
              <a:t>DLCC CASH DISCOUNT PROGRAM</a:t>
            </a:r>
            <a:endParaRPr lang="en-US" dirty="0"/>
          </a:p>
        </p:txBody>
      </p:sp>
    </p:spTree>
    <p:extLst>
      <p:ext uri="{BB962C8B-B14F-4D97-AF65-F5344CB8AC3E}">
        <p14:creationId xmlns:p14="http://schemas.microsoft.com/office/powerpoint/2010/main" val="2528266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Interchange Fees are costing Merchants thousands and even millions of dollars every year.</a:t>
            </a:r>
          </a:p>
          <a:p>
            <a:r>
              <a:rPr lang="en-US" dirty="0" smtClean="0"/>
              <a:t>These are the fees charged by the Issuing Banks and Credit Card Companies</a:t>
            </a:r>
            <a:endParaRPr lang="en-US" dirty="0"/>
          </a:p>
        </p:txBody>
      </p:sp>
      <p:sp>
        <p:nvSpPr>
          <p:cNvPr id="3" name="Title 2"/>
          <p:cNvSpPr>
            <a:spLocks noGrp="1"/>
          </p:cNvSpPr>
          <p:nvPr>
            <p:ph type="title"/>
          </p:nvPr>
        </p:nvSpPr>
        <p:spPr/>
        <p:txBody>
          <a:bodyPr/>
          <a:lstStyle/>
          <a:p>
            <a:r>
              <a:rPr lang="en-US" dirty="0" smtClean="0"/>
              <a:t>Why Cash Discount?</a:t>
            </a:r>
            <a:endParaRPr lang="en-US" dirty="0"/>
          </a:p>
        </p:txBody>
      </p:sp>
      <p:pic>
        <p:nvPicPr>
          <p:cNvPr id="11266" name="Picture 2" descr="C:\Users\Owner\AppData\Local\Microsoft\Windows\INetCache\IE\DB60O00G\credit_ca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722018"/>
            <a:ext cx="3829050" cy="13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86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t>
            </a:r>
            <a:r>
              <a:rPr lang="en-US" b="1" dirty="0" smtClean="0"/>
              <a:t>MOST EXPENSIVE </a:t>
            </a:r>
            <a:r>
              <a:rPr lang="en-US" dirty="0" smtClean="0"/>
              <a:t>Interchange Fees are </a:t>
            </a:r>
            <a:r>
              <a:rPr lang="en-US" b="1" dirty="0" smtClean="0"/>
              <a:t>CAUSED BY CREDIT CARDS MARKETING</a:t>
            </a:r>
            <a:r>
              <a:rPr lang="en-US" dirty="0" smtClean="0"/>
              <a:t> the following:</a:t>
            </a:r>
          </a:p>
          <a:p>
            <a:r>
              <a:rPr lang="en-US" dirty="0" smtClean="0"/>
              <a:t>WATCH OUT FOR THE 3 D’s</a:t>
            </a:r>
          </a:p>
          <a:p>
            <a:r>
              <a:rPr lang="en-US" dirty="0" smtClean="0"/>
              <a:t>Rewards Cards: Have you ever received mail saying get 1% cash back? While the customer receives these rewards, who is paying for them (</a:t>
            </a:r>
            <a:r>
              <a:rPr lang="en-US" b="1" dirty="0" smtClean="0"/>
              <a:t>DIVIDENDS</a:t>
            </a:r>
            <a:r>
              <a:rPr lang="en-US" dirty="0" smtClean="0"/>
              <a:t>)?</a:t>
            </a:r>
          </a:p>
          <a:p>
            <a:r>
              <a:rPr lang="en-US" dirty="0" smtClean="0"/>
              <a:t>Special Tier Cards: These cards are issued to people who cannot receive credit. Have you ever received mail, you just been pre-approved? (</a:t>
            </a:r>
            <a:r>
              <a:rPr lang="en-US" b="1" dirty="0" smtClean="0"/>
              <a:t>DEADBEATS</a:t>
            </a:r>
            <a:r>
              <a:rPr lang="en-US" dirty="0" smtClean="0"/>
              <a:t>)</a:t>
            </a:r>
            <a:endParaRPr lang="en-US" dirty="0"/>
          </a:p>
        </p:txBody>
      </p:sp>
      <p:sp>
        <p:nvSpPr>
          <p:cNvPr id="3" name="Title 2"/>
          <p:cNvSpPr>
            <a:spLocks noGrp="1"/>
          </p:cNvSpPr>
          <p:nvPr>
            <p:ph type="title"/>
          </p:nvPr>
        </p:nvSpPr>
        <p:spPr/>
        <p:txBody>
          <a:bodyPr/>
          <a:lstStyle/>
          <a:p>
            <a:r>
              <a:rPr lang="en-US" dirty="0" smtClean="0"/>
              <a:t>Why Cash Discount (continued)</a:t>
            </a:r>
            <a:endParaRPr lang="en-US" dirty="0"/>
          </a:p>
        </p:txBody>
      </p:sp>
    </p:spTree>
    <p:extLst>
      <p:ext uri="{BB962C8B-B14F-4D97-AF65-F5344CB8AC3E}">
        <p14:creationId xmlns:p14="http://schemas.microsoft.com/office/powerpoint/2010/main" val="2985939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Bank Reward Cards: Banks now use Reward Visa and MasterCard to give their bank customers  “rewards points” to use on merchandise (</a:t>
            </a:r>
            <a:r>
              <a:rPr lang="en-US" b="1" dirty="0" smtClean="0"/>
              <a:t>DEPOSITORIES</a:t>
            </a:r>
            <a:r>
              <a:rPr lang="en-US" dirty="0" smtClean="0"/>
              <a:t>).</a:t>
            </a:r>
          </a:p>
          <a:p>
            <a:r>
              <a:rPr lang="en-US" b="1" dirty="0" smtClean="0"/>
              <a:t>WHY?</a:t>
            </a:r>
          </a:p>
          <a:p>
            <a:pPr marL="457200" indent="-457200">
              <a:buFont typeface="+mj-lt"/>
              <a:buAutoNum type="arabicPeriod"/>
            </a:pPr>
            <a:r>
              <a:rPr lang="en-US" b="1" dirty="0" smtClean="0"/>
              <a:t>Why are YOU paying for customer rewards?</a:t>
            </a:r>
          </a:p>
          <a:p>
            <a:pPr marL="457200" indent="-457200">
              <a:buFont typeface="+mj-lt"/>
              <a:buAutoNum type="arabicPeriod"/>
            </a:pPr>
            <a:r>
              <a:rPr lang="en-US" b="1" dirty="0" smtClean="0"/>
              <a:t>Why are YOU paying for your customers delinquencies?</a:t>
            </a:r>
          </a:p>
          <a:p>
            <a:pPr marL="457200" indent="-457200">
              <a:buFont typeface="+mj-lt"/>
              <a:buAutoNum type="arabicPeriod"/>
            </a:pPr>
            <a:r>
              <a:rPr lang="en-US" b="1" dirty="0" smtClean="0"/>
              <a:t>Why are YOU paying to support THEIR bank?</a:t>
            </a:r>
            <a:endParaRPr lang="en-US" b="1" dirty="0"/>
          </a:p>
        </p:txBody>
      </p:sp>
      <p:sp>
        <p:nvSpPr>
          <p:cNvPr id="3" name="Title 2"/>
          <p:cNvSpPr>
            <a:spLocks noGrp="1"/>
          </p:cNvSpPr>
          <p:nvPr>
            <p:ph type="title"/>
          </p:nvPr>
        </p:nvSpPr>
        <p:spPr/>
        <p:txBody>
          <a:bodyPr/>
          <a:lstStyle/>
          <a:p>
            <a:r>
              <a:rPr lang="en-US" dirty="0" smtClean="0"/>
              <a:t>CASH DISCOUNT CONTINUED</a:t>
            </a:r>
            <a:endParaRPr lang="en-US" dirty="0"/>
          </a:p>
        </p:txBody>
      </p:sp>
    </p:spTree>
    <p:extLst>
      <p:ext uri="{BB962C8B-B14F-4D97-AF65-F5344CB8AC3E}">
        <p14:creationId xmlns:p14="http://schemas.microsoft.com/office/powerpoint/2010/main" val="904894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DLCC Through Finical Inc., One of the </a:t>
            </a:r>
            <a:r>
              <a:rPr lang="en-US" b="1" dirty="0" smtClean="0"/>
              <a:t>largest wholesale credit card processors</a:t>
            </a:r>
            <a:r>
              <a:rPr lang="en-US" dirty="0" smtClean="0"/>
              <a:t> on the West Coast was the first Cash Discount Program after the Durbin Amendment passed.</a:t>
            </a:r>
          </a:p>
          <a:p>
            <a:r>
              <a:rPr lang="en-US" dirty="0" smtClean="0"/>
              <a:t>FINICAL IS THE </a:t>
            </a:r>
            <a:r>
              <a:rPr lang="en-US" b="1" dirty="0" smtClean="0"/>
              <a:t>ONLY COMPANY </a:t>
            </a:r>
            <a:r>
              <a:rPr lang="en-US" dirty="0" smtClean="0"/>
              <a:t>ALLOWED TO OFFER THIS PROGRAM USING </a:t>
            </a:r>
            <a:r>
              <a:rPr lang="en-US" b="1" dirty="0" smtClean="0"/>
              <a:t>EVERY CREDIT CARD AND IN EVERY STATE!</a:t>
            </a:r>
          </a:p>
          <a:p>
            <a:r>
              <a:rPr lang="en-US" b="1" dirty="0" smtClean="0"/>
              <a:t>By the year 2022</a:t>
            </a:r>
            <a:r>
              <a:rPr lang="en-US" dirty="0" smtClean="0"/>
              <a:t>, it is expected that </a:t>
            </a:r>
            <a:r>
              <a:rPr lang="en-US" b="1" dirty="0" smtClean="0"/>
              <a:t>all businesses </a:t>
            </a:r>
            <a:r>
              <a:rPr lang="en-US" dirty="0" smtClean="0"/>
              <a:t>will use the </a:t>
            </a:r>
            <a:r>
              <a:rPr lang="en-US" b="1" dirty="0" smtClean="0"/>
              <a:t>cash discount program</a:t>
            </a:r>
            <a:r>
              <a:rPr lang="en-US" dirty="0" smtClean="0"/>
              <a:t>. </a:t>
            </a:r>
            <a:r>
              <a:rPr lang="en-US" b="1" dirty="0" smtClean="0"/>
              <a:t>Why aren’t YOU?</a:t>
            </a:r>
          </a:p>
          <a:p>
            <a:pPr marL="0" indent="0">
              <a:buNone/>
            </a:pPr>
            <a:endParaRPr lang="en-US" b="1" dirty="0"/>
          </a:p>
        </p:txBody>
      </p:sp>
      <p:sp>
        <p:nvSpPr>
          <p:cNvPr id="3" name="Title 2"/>
          <p:cNvSpPr>
            <a:spLocks noGrp="1"/>
          </p:cNvSpPr>
          <p:nvPr>
            <p:ph type="title"/>
          </p:nvPr>
        </p:nvSpPr>
        <p:spPr/>
        <p:txBody>
          <a:bodyPr/>
          <a:lstStyle/>
          <a:p>
            <a:r>
              <a:rPr lang="en-US" dirty="0" smtClean="0"/>
              <a:t>CASH DISCOUNT PROGRAM </a:t>
            </a:r>
            <a:endParaRPr lang="en-US" dirty="0"/>
          </a:p>
        </p:txBody>
      </p:sp>
    </p:spTree>
    <p:extLst>
      <p:ext uri="{BB962C8B-B14F-4D97-AF65-F5344CB8AC3E}">
        <p14:creationId xmlns:p14="http://schemas.microsoft.com/office/powerpoint/2010/main" val="15657178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Large Companies currently using Cash Discount</a:t>
            </a:r>
          </a:p>
          <a:p>
            <a:r>
              <a:rPr lang="en-US" dirty="0" smtClean="0"/>
              <a:t>VERIZON (currently in 4 states. To be Nationwide by end of 2018)</a:t>
            </a:r>
          </a:p>
          <a:p>
            <a:r>
              <a:rPr lang="en-US" dirty="0" smtClean="0"/>
              <a:t>MUNICIPAL GOVERNMENTS (Currently in 20 States and expected to in every municipality by 2020)</a:t>
            </a:r>
          </a:p>
          <a:p>
            <a:r>
              <a:rPr lang="en-US" dirty="0" smtClean="0"/>
              <a:t>SHEFFIELD FURNITURE (just expanded to 50% of stores)</a:t>
            </a:r>
          </a:p>
          <a:p>
            <a:r>
              <a:rPr lang="en-US" dirty="0" smtClean="0"/>
              <a:t>OVER 35% OF ALL BUSINESSES HAVE IMPLEMENTED CASH DISCOUNT PROGRAM</a:t>
            </a:r>
          </a:p>
          <a:p>
            <a:endParaRPr lang="en-US" dirty="0"/>
          </a:p>
        </p:txBody>
      </p:sp>
      <p:sp>
        <p:nvSpPr>
          <p:cNvPr id="3" name="Title 2"/>
          <p:cNvSpPr>
            <a:spLocks noGrp="1"/>
          </p:cNvSpPr>
          <p:nvPr>
            <p:ph type="title"/>
          </p:nvPr>
        </p:nvSpPr>
        <p:spPr/>
        <p:txBody>
          <a:bodyPr/>
          <a:lstStyle/>
          <a:p>
            <a:r>
              <a:rPr lang="en-US" dirty="0" smtClean="0"/>
              <a:t>CASH DISCOUNT PROGRAM</a:t>
            </a:r>
            <a:endParaRPr lang="en-US" dirty="0"/>
          </a:p>
        </p:txBody>
      </p:sp>
    </p:spTree>
    <p:extLst>
      <p:ext uri="{BB962C8B-B14F-4D97-AF65-F5344CB8AC3E}">
        <p14:creationId xmlns:p14="http://schemas.microsoft.com/office/powerpoint/2010/main" val="388759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MUNICIPAL GOVERNMENTS</a:t>
            </a:r>
          </a:p>
          <a:p>
            <a:r>
              <a:rPr lang="en-US" dirty="0" smtClean="0"/>
              <a:t>FINE DINING RESTAURANTS</a:t>
            </a:r>
          </a:p>
          <a:p>
            <a:r>
              <a:rPr lang="en-US" dirty="0" smtClean="0"/>
              <a:t>FURNITURE STORES</a:t>
            </a:r>
          </a:p>
          <a:p>
            <a:r>
              <a:rPr lang="en-US" dirty="0" smtClean="0"/>
              <a:t>AUTO REPAIR SHOPS</a:t>
            </a:r>
          </a:p>
          <a:p>
            <a:r>
              <a:rPr lang="en-US" dirty="0" smtClean="0"/>
              <a:t>DRY CLEANERS</a:t>
            </a:r>
          </a:p>
          <a:p>
            <a:r>
              <a:rPr lang="en-US" dirty="0" smtClean="0"/>
              <a:t>GROCERY STORE CHAINS</a:t>
            </a:r>
          </a:p>
          <a:p>
            <a:r>
              <a:rPr lang="en-US" dirty="0" smtClean="0"/>
              <a:t>CELL PHONE INDUSTRY</a:t>
            </a:r>
          </a:p>
          <a:p>
            <a:r>
              <a:rPr lang="en-US" dirty="0" smtClean="0"/>
              <a:t>SERVICE INDUSTRIES</a:t>
            </a:r>
          </a:p>
        </p:txBody>
      </p:sp>
      <p:sp>
        <p:nvSpPr>
          <p:cNvPr id="3" name="Title 2"/>
          <p:cNvSpPr>
            <a:spLocks noGrp="1"/>
          </p:cNvSpPr>
          <p:nvPr>
            <p:ph type="title"/>
          </p:nvPr>
        </p:nvSpPr>
        <p:spPr/>
        <p:txBody>
          <a:bodyPr>
            <a:normAutofit fontScale="90000"/>
          </a:bodyPr>
          <a:lstStyle/>
          <a:p>
            <a:r>
              <a:rPr lang="en-US" dirty="0" smtClean="0"/>
              <a:t>INDUSTRIES CURRENTLY USING CASH DISCOUNT PROGRAM</a:t>
            </a:r>
            <a:endParaRPr lang="en-US" dirty="0"/>
          </a:p>
        </p:txBody>
      </p:sp>
    </p:spTree>
    <p:extLst>
      <p:ext uri="{BB962C8B-B14F-4D97-AF65-F5344CB8AC3E}">
        <p14:creationId xmlns:p14="http://schemas.microsoft.com/office/powerpoint/2010/main" val="15118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INTERCHANGE PLUS</a:t>
            </a:r>
            <a:r>
              <a:rPr lang="en-US" dirty="0" smtClean="0"/>
              <a:t> – This passes the interchange costs directly to the merchant and keeps processing costs low. DLCC does Cost plus 15 </a:t>
            </a:r>
            <a:r>
              <a:rPr lang="en-US" dirty="0" err="1" smtClean="0"/>
              <a:t>bp</a:t>
            </a:r>
            <a:r>
              <a:rPr lang="en-US" dirty="0" smtClean="0"/>
              <a:t> to 40 </a:t>
            </a:r>
            <a:r>
              <a:rPr lang="en-US" dirty="0" err="1" smtClean="0"/>
              <a:t>bp</a:t>
            </a:r>
            <a:r>
              <a:rPr lang="en-US" dirty="0" smtClean="0"/>
              <a:t> depending on your industry.</a:t>
            </a:r>
          </a:p>
          <a:p>
            <a:endParaRPr lang="en-US" dirty="0"/>
          </a:p>
          <a:p>
            <a:r>
              <a:rPr lang="en-US" b="1" dirty="0" smtClean="0"/>
              <a:t>TIERED</a:t>
            </a:r>
            <a:r>
              <a:rPr lang="en-US" dirty="0" smtClean="0"/>
              <a:t> – This pricing uses a base rate and adds a surcharge for the higher priced cards like Rewards Cards. This is the best solution for most smaller businesses who do less than $ 50,000 a month in volume</a:t>
            </a:r>
            <a:endParaRPr lang="en-US" dirty="0"/>
          </a:p>
        </p:txBody>
      </p:sp>
      <p:sp>
        <p:nvSpPr>
          <p:cNvPr id="3" name="Title 2"/>
          <p:cNvSpPr>
            <a:spLocks noGrp="1"/>
          </p:cNvSpPr>
          <p:nvPr>
            <p:ph type="title"/>
          </p:nvPr>
        </p:nvSpPr>
        <p:spPr/>
        <p:txBody>
          <a:bodyPr/>
          <a:lstStyle/>
          <a:p>
            <a:r>
              <a:rPr lang="en-US" dirty="0" smtClean="0"/>
              <a:t>OTHER PROCESING PROCESSING</a:t>
            </a:r>
            <a:endParaRPr lang="en-US" dirty="0"/>
          </a:p>
        </p:txBody>
      </p:sp>
    </p:spTree>
    <p:extLst>
      <p:ext uri="{BB962C8B-B14F-4D97-AF65-F5344CB8AC3E}">
        <p14:creationId xmlns:p14="http://schemas.microsoft.com/office/powerpoint/2010/main" val="276393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Stephen Tharp – CFO and Co-Founder</a:t>
            </a:r>
          </a:p>
          <a:p>
            <a:r>
              <a:rPr lang="en-US" dirty="0" smtClean="0"/>
              <a:t>Mr. Tharp, a graduate of Ohio State University spent most of his life in the financial and insurance industries. </a:t>
            </a:r>
          </a:p>
          <a:p>
            <a:r>
              <a:rPr lang="en-US" dirty="0" smtClean="0"/>
              <a:t>Stephen Tharp worked for several years in HR and Employee Relations.</a:t>
            </a:r>
            <a:endParaRPr lang="en-US" dirty="0"/>
          </a:p>
        </p:txBody>
      </p:sp>
      <p:sp>
        <p:nvSpPr>
          <p:cNvPr id="3" name="Title 2"/>
          <p:cNvSpPr>
            <a:spLocks noGrp="1"/>
          </p:cNvSpPr>
          <p:nvPr>
            <p:ph type="title"/>
          </p:nvPr>
        </p:nvSpPr>
        <p:spPr/>
        <p:txBody>
          <a:bodyPr/>
          <a:lstStyle/>
          <a:p>
            <a:r>
              <a:rPr lang="en-US" dirty="0" smtClean="0"/>
              <a:t>Meet the Team</a:t>
            </a:r>
            <a:endParaRPr lang="en-US" dirty="0"/>
          </a:p>
        </p:txBody>
      </p:sp>
    </p:spTree>
    <p:extLst>
      <p:ext uri="{BB962C8B-B14F-4D97-AF65-F5344CB8AC3E}">
        <p14:creationId xmlns:p14="http://schemas.microsoft.com/office/powerpoint/2010/main" val="211831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HARBOURTOUCH SYSTEM</a:t>
            </a:r>
            <a:endParaRPr lang="en-US" dirty="0"/>
          </a:p>
        </p:txBody>
      </p:sp>
      <p:sp>
        <p:nvSpPr>
          <p:cNvPr id="3" name="Title 2"/>
          <p:cNvSpPr>
            <a:spLocks noGrp="1"/>
          </p:cNvSpPr>
          <p:nvPr>
            <p:ph type="title"/>
          </p:nvPr>
        </p:nvSpPr>
        <p:spPr/>
        <p:txBody>
          <a:bodyPr/>
          <a:lstStyle/>
          <a:p>
            <a:r>
              <a:rPr lang="en-US" dirty="0" smtClean="0"/>
              <a:t>EQUIPMENT AND POS SYSTEMS</a:t>
            </a:r>
            <a:endParaRPr lang="en-US" dirty="0"/>
          </a:p>
        </p:txBody>
      </p:sp>
      <p:pic>
        <p:nvPicPr>
          <p:cNvPr id="5122" name="Picture 2" descr="C:\Users\Owner\AppData\Local\Microsoft\Windows\INetCache\IE\EWSYMU0J\HTHospEli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800" y="3116263"/>
            <a:ext cx="27432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69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Retail and Restaurants</a:t>
            </a:r>
          </a:p>
          <a:p>
            <a:r>
              <a:rPr lang="en-US" dirty="0" smtClean="0"/>
              <a:t>GET THE </a:t>
            </a:r>
            <a:r>
              <a:rPr lang="en-US" b="1" dirty="0" smtClean="0"/>
              <a:t>NEW HARBORTOUCH </a:t>
            </a:r>
            <a:r>
              <a:rPr lang="en-US" dirty="0" smtClean="0"/>
              <a:t>SYSTEM </a:t>
            </a:r>
            <a:r>
              <a:rPr lang="en-US" b="1" dirty="0" smtClean="0"/>
              <a:t>FREE</a:t>
            </a:r>
          </a:p>
          <a:p>
            <a:pPr lvl="1"/>
            <a:r>
              <a:rPr lang="en-US" b="1" dirty="0" smtClean="0"/>
              <a:t>FREE</a:t>
            </a:r>
            <a:r>
              <a:rPr lang="en-US" dirty="0" smtClean="0"/>
              <a:t> Installation</a:t>
            </a:r>
          </a:p>
          <a:p>
            <a:pPr lvl="1"/>
            <a:r>
              <a:rPr lang="en-US" b="1" dirty="0" smtClean="0"/>
              <a:t>FREE</a:t>
            </a:r>
            <a:r>
              <a:rPr lang="en-US" dirty="0" smtClean="0"/>
              <a:t> Setup and Pre-Programming</a:t>
            </a:r>
          </a:p>
          <a:p>
            <a:pPr lvl="1"/>
            <a:r>
              <a:rPr lang="en-US" b="1" dirty="0" smtClean="0"/>
              <a:t>FREE</a:t>
            </a:r>
            <a:r>
              <a:rPr lang="en-US" dirty="0" smtClean="0"/>
              <a:t> Customized Programming</a:t>
            </a:r>
          </a:p>
          <a:p>
            <a:pPr lvl="1"/>
            <a:r>
              <a:rPr lang="en-US" dirty="0" smtClean="0"/>
              <a:t>Tablet Based and Newest Compliant Hardware</a:t>
            </a:r>
          </a:p>
          <a:p>
            <a:pPr lvl="1"/>
            <a:r>
              <a:rPr lang="en-US" b="1" dirty="0" smtClean="0"/>
              <a:t>RATED #1 </a:t>
            </a:r>
            <a:r>
              <a:rPr lang="en-US" dirty="0" smtClean="0"/>
              <a:t>RESTAURANT AND RETAIL POS SYSTEM</a:t>
            </a:r>
          </a:p>
          <a:p>
            <a:pPr lvl="1"/>
            <a:r>
              <a:rPr lang="en-US" dirty="0" smtClean="0"/>
              <a:t>Why settle for less when YOU CAN GET THE BEST!</a:t>
            </a:r>
          </a:p>
          <a:p>
            <a:pPr lvl="1"/>
            <a:endParaRPr lang="en-US" dirty="0"/>
          </a:p>
        </p:txBody>
      </p:sp>
      <p:sp>
        <p:nvSpPr>
          <p:cNvPr id="3" name="Title 2"/>
          <p:cNvSpPr>
            <a:spLocks noGrp="1"/>
          </p:cNvSpPr>
          <p:nvPr>
            <p:ph type="title"/>
          </p:nvPr>
        </p:nvSpPr>
        <p:spPr/>
        <p:txBody>
          <a:bodyPr/>
          <a:lstStyle/>
          <a:p>
            <a:r>
              <a:rPr lang="en-US" dirty="0" smtClean="0"/>
              <a:t>POS SYSTEM</a:t>
            </a:r>
            <a:endParaRPr lang="en-US" dirty="0"/>
          </a:p>
        </p:txBody>
      </p:sp>
    </p:spTree>
    <p:extLst>
      <p:ext uri="{BB962C8B-B14F-4D97-AF65-F5344CB8AC3E}">
        <p14:creationId xmlns:p14="http://schemas.microsoft.com/office/powerpoint/2010/main" val="3717122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is independent and can offer the BEST SOLUTION and EQUIPMENT for your business.</a:t>
            </a:r>
          </a:p>
          <a:p>
            <a:r>
              <a:rPr lang="en-US" dirty="0" smtClean="0"/>
              <a:t>Other POS Systems include: NCR, </a:t>
            </a:r>
            <a:r>
              <a:rPr lang="en-US" dirty="0" err="1" smtClean="0"/>
              <a:t>Shopkeep</a:t>
            </a:r>
            <a:r>
              <a:rPr lang="en-US" dirty="0" smtClean="0"/>
              <a:t>, and many more depending on your </a:t>
            </a:r>
            <a:r>
              <a:rPr lang="en-US" dirty="0"/>
              <a:t>i</a:t>
            </a:r>
            <a:r>
              <a:rPr lang="en-US" dirty="0" smtClean="0"/>
              <a:t>ndustry and needs</a:t>
            </a:r>
            <a:endParaRPr lang="en-US" dirty="0"/>
          </a:p>
        </p:txBody>
      </p:sp>
      <p:sp>
        <p:nvSpPr>
          <p:cNvPr id="3" name="Title 2"/>
          <p:cNvSpPr>
            <a:spLocks noGrp="1"/>
          </p:cNvSpPr>
          <p:nvPr>
            <p:ph type="title"/>
          </p:nvPr>
        </p:nvSpPr>
        <p:spPr/>
        <p:txBody>
          <a:bodyPr/>
          <a:lstStyle/>
          <a:p>
            <a:r>
              <a:rPr lang="en-US" dirty="0" smtClean="0"/>
              <a:t>POS SYSTEMS</a:t>
            </a:r>
            <a:endParaRPr lang="en-US" dirty="0"/>
          </a:p>
        </p:txBody>
      </p:sp>
      <p:pic>
        <p:nvPicPr>
          <p:cNvPr id="6146" name="Picture 2" descr="C:\Users\Owner\AppData\Local\Microsoft\Windows\INetCache\IE\LWOQAL9C\2562958395_b46b841149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16954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wner\AppData\Local\Microsoft\Windows\INetCache\IE\DB60O00G\im_concept_keyboard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419600"/>
            <a:ext cx="1391131" cy="137159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Owner\AppData\Local\Microsoft\Windows\INetCache\IE\EWSYMU0J\cash-register-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458" y="4419600"/>
            <a:ext cx="1826876"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16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Since DLCC is a Wholesaler, DLCC can either lease or sell you equipment at the LOWEST POSSIBLE COST</a:t>
            </a:r>
          </a:p>
          <a:p>
            <a:r>
              <a:rPr lang="en-US" dirty="0" smtClean="0"/>
              <a:t>DLCC will also take pictures of your business to make recommendations on peripheral equipment like printers and monitors</a:t>
            </a:r>
          </a:p>
          <a:p>
            <a:r>
              <a:rPr lang="en-US" dirty="0" smtClean="0"/>
              <a:t>DLCC will set up a FREE DEMO with the company that most meets your needs and work out pricing to get you the best price after the demo and equipment assessment is completed. WE WORK DIRECT!</a:t>
            </a:r>
            <a:endParaRPr lang="en-US" dirty="0"/>
          </a:p>
        </p:txBody>
      </p:sp>
      <p:sp>
        <p:nvSpPr>
          <p:cNvPr id="3" name="Title 2"/>
          <p:cNvSpPr>
            <a:spLocks noGrp="1"/>
          </p:cNvSpPr>
          <p:nvPr>
            <p:ph type="title"/>
          </p:nvPr>
        </p:nvSpPr>
        <p:spPr/>
        <p:txBody>
          <a:bodyPr>
            <a:normAutofit fontScale="90000"/>
          </a:bodyPr>
          <a:lstStyle/>
          <a:p>
            <a:r>
              <a:rPr lang="en-US" dirty="0" smtClean="0"/>
              <a:t>POS SYSTEMS and CARD READERS</a:t>
            </a:r>
            <a:endParaRPr lang="en-US" dirty="0"/>
          </a:p>
        </p:txBody>
      </p:sp>
    </p:spTree>
    <p:extLst>
      <p:ext uri="{BB962C8B-B14F-4D97-AF65-F5344CB8AC3E}">
        <p14:creationId xmlns:p14="http://schemas.microsoft.com/office/powerpoint/2010/main" val="3797895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Are you a Dentist, Veterinarian, Chiropractor or other Health Care Professional?</a:t>
            </a:r>
          </a:p>
          <a:p>
            <a:r>
              <a:rPr lang="en-US" dirty="0" smtClean="0"/>
              <a:t>I CARE is the ONLY NON CREDIT BASED financing solution. Now your clients can put down as little as 30% of the cost of major surgeries and finance the rest WITHOUT RISK TO YOU and WITHOUT TURN DOWNS!</a:t>
            </a:r>
          </a:p>
          <a:p>
            <a:r>
              <a:rPr lang="en-US" dirty="0" smtClean="0"/>
              <a:t>I Care can also be used in the Auto Repair Industry as well. </a:t>
            </a:r>
            <a:r>
              <a:rPr lang="en-US" b="1" dirty="0" smtClean="0"/>
              <a:t>SEE IF YOU QUALIFY. ASK FOR PRESENTATION</a:t>
            </a:r>
            <a:endParaRPr lang="en-US" b="1" dirty="0"/>
          </a:p>
        </p:txBody>
      </p:sp>
      <p:sp>
        <p:nvSpPr>
          <p:cNvPr id="3" name="Title 2"/>
          <p:cNvSpPr>
            <a:spLocks noGrp="1"/>
          </p:cNvSpPr>
          <p:nvPr>
            <p:ph type="title"/>
          </p:nvPr>
        </p:nvSpPr>
        <p:spPr/>
        <p:txBody>
          <a:bodyPr/>
          <a:lstStyle/>
          <a:p>
            <a:r>
              <a:rPr lang="en-US" dirty="0" smtClean="0"/>
              <a:t>I CARE</a:t>
            </a:r>
            <a:endParaRPr lang="en-US" dirty="0"/>
          </a:p>
        </p:txBody>
      </p:sp>
    </p:spTree>
    <p:extLst>
      <p:ext uri="{BB962C8B-B14F-4D97-AF65-F5344CB8AC3E}">
        <p14:creationId xmlns:p14="http://schemas.microsoft.com/office/powerpoint/2010/main" val="1391348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608679"/>
            <a:ext cx="3848100" cy="762000"/>
          </a:xfrm>
        </p:spPr>
      </p:pic>
      <p:sp>
        <p:nvSpPr>
          <p:cNvPr id="3" name="Title 2"/>
          <p:cNvSpPr>
            <a:spLocks noGrp="1"/>
          </p:cNvSpPr>
          <p:nvPr>
            <p:ph type="title"/>
          </p:nvPr>
        </p:nvSpPr>
        <p:spPr/>
        <p:txBody>
          <a:bodyPr>
            <a:normAutofit/>
          </a:bodyPr>
          <a:lstStyle/>
          <a:p>
            <a:pPr algn="l"/>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DLCC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36319" y="2667000"/>
            <a:ext cx="7717177" cy="3016210"/>
          </a:xfrm>
          <a:prstGeom prst="rect">
            <a:avLst/>
          </a:prstGeom>
          <a:noFill/>
        </p:spPr>
        <p:txBody>
          <a:bodyPr wrap="none" rtlCol="0">
            <a:spAutoFit/>
          </a:bodyPr>
          <a:lstStyle/>
          <a:p>
            <a:r>
              <a:rPr lang="en-US" dirty="0" smtClean="0"/>
              <a:t>DLCC helps COMMERCIAL DEVELOPERS to the SMALL BUSINESS MERCHANT </a:t>
            </a:r>
          </a:p>
          <a:p>
            <a:r>
              <a:rPr lang="en-US" dirty="0" smtClean="0"/>
              <a:t>To get the BEST SOLUTIONS at the LOWEST POSSIBLE COST</a:t>
            </a:r>
          </a:p>
          <a:p>
            <a:r>
              <a:rPr lang="en-US" dirty="0" smtClean="0"/>
              <a:t>Developers can start building their project even if a bank cannot help you</a:t>
            </a:r>
          </a:p>
          <a:p>
            <a:r>
              <a:rPr lang="en-US" dirty="0" smtClean="0"/>
              <a:t>DLCC has a network for raising equity with new technology*</a:t>
            </a:r>
          </a:p>
          <a:p>
            <a:r>
              <a:rPr lang="en-US" dirty="0" smtClean="0"/>
              <a:t>Builders have access to working capital</a:t>
            </a:r>
          </a:p>
          <a:p>
            <a:r>
              <a:rPr lang="en-US" dirty="0" smtClean="0"/>
              <a:t>Alternative Energy has access to a whole consulting team to save you millions</a:t>
            </a:r>
          </a:p>
          <a:p>
            <a:r>
              <a:rPr lang="en-US" dirty="0" smtClean="0"/>
              <a:t>Merchants access lower price or ELIMINTATION OF CC PROCESSING FEES</a:t>
            </a:r>
          </a:p>
          <a:p>
            <a:r>
              <a:rPr lang="en-US" dirty="0" smtClean="0"/>
              <a:t>Professionals have access to working capital and patient financing solutions</a:t>
            </a:r>
          </a:p>
          <a:p>
            <a:endParaRPr lang="en-US" dirty="0"/>
          </a:p>
          <a:p>
            <a:r>
              <a:rPr lang="en-US" sz="1400" dirty="0" smtClean="0"/>
              <a:t>*Success of equity raise is based on the strength of the project and DLCC offers </a:t>
            </a:r>
          </a:p>
          <a:p>
            <a:r>
              <a:rPr lang="en-US" sz="1400" dirty="0" smtClean="0"/>
              <a:t>No guarantees that your project will fund. DLCC is asked to become a Board Member at 1% to 9%</a:t>
            </a:r>
            <a:endParaRPr lang="en-US" sz="1400" dirty="0"/>
          </a:p>
        </p:txBody>
      </p:sp>
      <p:sp>
        <p:nvSpPr>
          <p:cNvPr id="6" name="Rectangle 5"/>
          <p:cNvSpPr/>
          <p:nvPr/>
        </p:nvSpPr>
        <p:spPr>
          <a:xfrm>
            <a:off x="6629400" y="809501"/>
            <a:ext cx="2183611" cy="523220"/>
          </a:xfrm>
          <a:prstGeom prst="rect">
            <a:avLst/>
          </a:prstGeom>
        </p:spPr>
        <p:txBody>
          <a:bodyPr wrap="none">
            <a:spAutoFit/>
          </a:bodyPr>
          <a:lstStyle/>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SOLUTIONS</a:t>
            </a:r>
            <a:endParaRPr lang="en-US" sz="2800" dirty="0"/>
          </a:p>
        </p:txBody>
      </p:sp>
    </p:spTree>
    <p:extLst>
      <p:ext uri="{BB962C8B-B14F-4D97-AF65-F5344CB8AC3E}">
        <p14:creationId xmlns:p14="http://schemas.microsoft.com/office/powerpoint/2010/main" val="423744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smtClean="0"/>
              <a:t>Randy King – Vice President</a:t>
            </a:r>
          </a:p>
          <a:p>
            <a:r>
              <a:rPr lang="en-US" dirty="0" smtClean="0"/>
              <a:t>Randy is primarily responsible for loan qualification and pre-underwriting as well as packaging. Randy worked for Edward Jones and also owned an insurance company. Randy has been an integral part of the growth of DLCC</a:t>
            </a:r>
          </a:p>
          <a:p>
            <a:r>
              <a:rPr lang="en-US" b="1" dirty="0" smtClean="0"/>
              <a:t>Jeff Witt and Tom </a:t>
            </a:r>
            <a:r>
              <a:rPr lang="en-US" b="1" dirty="0" err="1" smtClean="0"/>
              <a:t>Koltonsky</a:t>
            </a:r>
            <a:r>
              <a:rPr lang="en-US" b="1" dirty="0" smtClean="0"/>
              <a:t> – Commercial Lending Expert</a:t>
            </a:r>
            <a:endParaRPr lang="en-US" b="1" dirty="0" smtClean="0"/>
          </a:p>
          <a:p>
            <a:r>
              <a:rPr lang="en-US" dirty="0" smtClean="0"/>
              <a:t>Jeff is primarily responsible for the growth of our lending and equity partners with major qualified real estate developers. DLCC has several networks that allows qualified clients to receive as much as 80% to 100% debt / private equity funding on larger projects.</a:t>
            </a:r>
            <a:endParaRPr lang="en-US" dirty="0"/>
          </a:p>
        </p:txBody>
      </p:sp>
      <p:sp>
        <p:nvSpPr>
          <p:cNvPr id="3" name="Title 2"/>
          <p:cNvSpPr>
            <a:spLocks noGrp="1"/>
          </p:cNvSpPr>
          <p:nvPr>
            <p:ph type="title"/>
          </p:nvPr>
        </p:nvSpPr>
        <p:spPr/>
        <p:txBody>
          <a:bodyPr/>
          <a:lstStyle/>
          <a:p>
            <a:r>
              <a:rPr lang="en-US" dirty="0" smtClean="0"/>
              <a:t>Key Members</a:t>
            </a:r>
            <a:endParaRPr lang="en-US" dirty="0"/>
          </a:p>
        </p:txBody>
      </p:sp>
    </p:spTree>
    <p:extLst>
      <p:ext uri="{BB962C8B-B14F-4D97-AF65-F5344CB8AC3E}">
        <p14:creationId xmlns:p14="http://schemas.microsoft.com/office/powerpoint/2010/main" val="41731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a:bodyPr>
          <a:lstStyle/>
          <a:p>
            <a:r>
              <a:rPr lang="en-US" b="1" dirty="0" smtClean="0"/>
              <a:t>Mark </a:t>
            </a:r>
            <a:r>
              <a:rPr lang="en-US" b="1" dirty="0" err="1" smtClean="0"/>
              <a:t>Belinky</a:t>
            </a:r>
            <a:r>
              <a:rPr lang="en-US" b="1" dirty="0" smtClean="0"/>
              <a:t> – Internal Legal for Equity PPM and Portal Management</a:t>
            </a:r>
          </a:p>
          <a:p>
            <a:r>
              <a:rPr lang="en-US" dirty="0" smtClean="0"/>
              <a:t>Mark’s legal career extends more than 30 years including probate judge</a:t>
            </a:r>
          </a:p>
          <a:p>
            <a:r>
              <a:rPr lang="en-US" b="1" dirty="0" smtClean="0"/>
              <a:t>Craig Evans – President </a:t>
            </a:r>
            <a:r>
              <a:rPr lang="en-US" b="1" dirty="0" smtClean="0"/>
              <a:t>American Diversified Energy. </a:t>
            </a:r>
            <a:endParaRPr lang="en-US" b="1" dirty="0" smtClean="0"/>
          </a:p>
          <a:p>
            <a:r>
              <a:rPr lang="en-US" dirty="0" smtClean="0"/>
              <a:t>Craig is our primary consulting source for Alternative Energy Projects and obtaining Grants and Capital</a:t>
            </a:r>
          </a:p>
          <a:p>
            <a:r>
              <a:rPr lang="en-US" b="1" dirty="0" smtClean="0"/>
              <a:t>Glenn and Stacey Johnson – </a:t>
            </a:r>
            <a:endParaRPr lang="en-US" dirty="0" smtClean="0"/>
          </a:p>
          <a:p>
            <a:r>
              <a:rPr lang="en-US" dirty="0" smtClean="0"/>
              <a:t>Glenn is responsible for our recruiting and personnel.</a:t>
            </a:r>
          </a:p>
          <a:p>
            <a:r>
              <a:rPr lang="en-US" dirty="0" smtClean="0"/>
              <a:t>Glenn has more than 40 years experience in Recruiting</a:t>
            </a:r>
          </a:p>
          <a:p>
            <a:endParaRPr lang="en-US" dirty="0"/>
          </a:p>
        </p:txBody>
      </p:sp>
      <p:sp>
        <p:nvSpPr>
          <p:cNvPr id="3" name="Title 2"/>
          <p:cNvSpPr>
            <a:spLocks noGrp="1"/>
          </p:cNvSpPr>
          <p:nvPr>
            <p:ph type="title"/>
          </p:nvPr>
        </p:nvSpPr>
        <p:spPr/>
        <p:txBody>
          <a:bodyPr/>
          <a:lstStyle/>
          <a:p>
            <a:r>
              <a:rPr lang="en-US" dirty="0" smtClean="0"/>
              <a:t>Key Staff Members and Affiliates</a:t>
            </a:r>
            <a:endParaRPr lang="en-US" dirty="0"/>
          </a:p>
        </p:txBody>
      </p:sp>
    </p:spTree>
    <p:extLst>
      <p:ext uri="{BB962C8B-B14F-4D97-AF65-F5344CB8AC3E}">
        <p14:creationId xmlns:p14="http://schemas.microsoft.com/office/powerpoint/2010/main" val="239124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normAutofit lnSpcReduction="10000"/>
          </a:bodyPr>
          <a:lstStyle/>
          <a:p>
            <a:r>
              <a:rPr lang="en-US" b="1" dirty="0" smtClean="0"/>
              <a:t>Jeff Witt (Cleveland OH)</a:t>
            </a:r>
          </a:p>
          <a:p>
            <a:r>
              <a:rPr lang="en-US" b="1" dirty="0" smtClean="0"/>
              <a:t>Sheila Harrison (Bowling Green </a:t>
            </a:r>
            <a:r>
              <a:rPr lang="en-US" b="1" dirty="0" err="1" smtClean="0"/>
              <a:t>Ky</a:t>
            </a:r>
            <a:r>
              <a:rPr lang="en-US" b="1" dirty="0" smtClean="0"/>
              <a:t>)</a:t>
            </a:r>
          </a:p>
          <a:p>
            <a:r>
              <a:rPr lang="en-US" b="1" dirty="0" smtClean="0"/>
              <a:t>Don Carlson (Akron OH)</a:t>
            </a:r>
          </a:p>
          <a:p>
            <a:r>
              <a:rPr lang="en-US" b="1" dirty="0" smtClean="0"/>
              <a:t>Melissa James (St. Louis MO)</a:t>
            </a:r>
            <a:endParaRPr lang="en-US" b="1" dirty="0" smtClean="0"/>
          </a:p>
          <a:p>
            <a:r>
              <a:rPr lang="en-US" b="1" dirty="0" smtClean="0"/>
              <a:t>Robin Fry (Pittsburgh PA)</a:t>
            </a:r>
          </a:p>
          <a:p>
            <a:r>
              <a:rPr lang="en-US" b="1" dirty="0" smtClean="0"/>
              <a:t>Susan </a:t>
            </a:r>
            <a:r>
              <a:rPr lang="en-US" b="1" dirty="0" err="1" smtClean="0"/>
              <a:t>Maola</a:t>
            </a:r>
            <a:r>
              <a:rPr lang="en-US" b="1" dirty="0" smtClean="0"/>
              <a:t> (Sharon PA)</a:t>
            </a:r>
          </a:p>
          <a:p>
            <a:r>
              <a:rPr lang="en-US" b="1" dirty="0" smtClean="0"/>
              <a:t>Donna Rutherford (Omaha NE)</a:t>
            </a:r>
          </a:p>
          <a:p>
            <a:r>
              <a:rPr lang="en-US" b="1" dirty="0" smtClean="0"/>
              <a:t>Alex Kline (Las Vegas NV)</a:t>
            </a:r>
          </a:p>
          <a:p>
            <a:r>
              <a:rPr lang="en-US" b="1" dirty="0" smtClean="0"/>
              <a:t>Shelley </a:t>
            </a:r>
            <a:r>
              <a:rPr lang="en-US" b="1" dirty="0" err="1" smtClean="0"/>
              <a:t>Battenfield</a:t>
            </a:r>
            <a:r>
              <a:rPr lang="en-US" b="1" dirty="0" smtClean="0"/>
              <a:t> (Cincinnati OH)</a:t>
            </a:r>
          </a:p>
          <a:p>
            <a:r>
              <a:rPr lang="en-US" b="1" dirty="0" smtClean="0"/>
              <a:t>Daniel Bennett (Blackshear </a:t>
            </a:r>
            <a:r>
              <a:rPr lang="en-US" b="1" dirty="0" smtClean="0"/>
              <a:t> and Atlanta GA</a:t>
            </a:r>
            <a:r>
              <a:rPr lang="en-US" b="1" dirty="0" smtClean="0"/>
              <a:t>)</a:t>
            </a:r>
          </a:p>
          <a:p>
            <a:r>
              <a:rPr lang="en-US" b="1" dirty="0"/>
              <a:t>Brian </a:t>
            </a:r>
            <a:r>
              <a:rPr lang="en-US" b="1" dirty="0" err="1"/>
              <a:t>Kochunas</a:t>
            </a:r>
            <a:r>
              <a:rPr lang="en-US" b="1" dirty="0"/>
              <a:t> (Youngstown and Warren OH)</a:t>
            </a:r>
          </a:p>
          <a:p>
            <a:endParaRPr lang="en-US" b="1" dirty="0" smtClean="0"/>
          </a:p>
          <a:p>
            <a:endParaRPr lang="en-US" b="1" dirty="0" smtClean="0"/>
          </a:p>
          <a:p>
            <a:endParaRPr lang="en-US" b="1" dirty="0" smtClean="0"/>
          </a:p>
          <a:p>
            <a:endParaRPr lang="en-US" b="1" dirty="0" smtClean="0"/>
          </a:p>
          <a:p>
            <a:endParaRPr lang="en-US" b="1" dirty="0"/>
          </a:p>
        </p:txBody>
      </p:sp>
      <p:sp>
        <p:nvSpPr>
          <p:cNvPr id="3" name="Title 2"/>
          <p:cNvSpPr>
            <a:spLocks noGrp="1"/>
          </p:cNvSpPr>
          <p:nvPr>
            <p:ph type="title"/>
          </p:nvPr>
        </p:nvSpPr>
        <p:spPr/>
        <p:txBody>
          <a:bodyPr/>
          <a:lstStyle/>
          <a:p>
            <a:r>
              <a:rPr lang="en-US" dirty="0" smtClean="0"/>
              <a:t>DLCC Account Executives</a:t>
            </a:r>
            <a:endParaRPr lang="en-US" dirty="0"/>
          </a:p>
        </p:txBody>
      </p:sp>
    </p:spTree>
    <p:extLst>
      <p:ext uri="{BB962C8B-B14F-4D97-AF65-F5344CB8AC3E}">
        <p14:creationId xmlns:p14="http://schemas.microsoft.com/office/powerpoint/2010/main" val="1117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REAL ESTATE LOANS</a:t>
            </a:r>
            <a:endParaRPr lang="en-US" dirty="0"/>
          </a:p>
        </p:txBody>
      </p:sp>
      <p:pic>
        <p:nvPicPr>
          <p:cNvPr id="1026" name="Picture 2" descr="C:\Users\Owner\AppData\Local\Microsoft\Windows\INetCache\IE\NZ0SNLI2\5_Apartment_Building_re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3048000" cy="3180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INetCache\IE\EWSYMU0J\721626479_bbfb702e7f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415" y="2895600"/>
            <a:ext cx="3693800" cy="318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514600"/>
            <a:ext cx="3890809" cy="400110"/>
          </a:xfrm>
          <a:prstGeom prst="rect">
            <a:avLst/>
          </a:prstGeom>
          <a:noFill/>
        </p:spPr>
        <p:txBody>
          <a:bodyPr wrap="none" rtlCol="0">
            <a:spAutoFit/>
          </a:bodyPr>
          <a:lstStyle/>
          <a:p>
            <a:r>
              <a:rPr lang="en-US" sz="2000" b="1" dirty="0" smtClean="0"/>
              <a:t>Multi Family Project Special Rates</a:t>
            </a:r>
            <a:endParaRPr lang="en-US" sz="2000" b="1" dirty="0"/>
          </a:p>
        </p:txBody>
      </p:sp>
    </p:spTree>
    <p:extLst>
      <p:ext uri="{BB962C8B-B14F-4D97-AF65-F5344CB8AC3E}">
        <p14:creationId xmlns:p14="http://schemas.microsoft.com/office/powerpoint/2010/main" val="1877906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 Recourse</a:t>
            </a:r>
          </a:p>
          <a:p>
            <a:r>
              <a:rPr lang="en-US" dirty="0" smtClean="0"/>
              <a:t>Multi Family Special (up to 15% mixed use allowed)</a:t>
            </a:r>
          </a:p>
          <a:p>
            <a:r>
              <a:rPr lang="en-US" dirty="0" smtClean="0"/>
              <a:t>Current Rate* 4.375% (plus .65% PMI)</a:t>
            </a:r>
          </a:p>
          <a:p>
            <a:r>
              <a:rPr lang="en-US" dirty="0" smtClean="0"/>
              <a:t>In most cases 85% LTV</a:t>
            </a:r>
          </a:p>
          <a:p>
            <a:r>
              <a:rPr lang="en-US" dirty="0" smtClean="0"/>
              <a:t>35 Years Amortization</a:t>
            </a:r>
          </a:p>
          <a:p>
            <a:r>
              <a:rPr lang="en-US" dirty="0" smtClean="0"/>
              <a:t>Uses include REFI, New Construction, Purchase</a:t>
            </a:r>
          </a:p>
          <a:p>
            <a:r>
              <a:rPr lang="en-US" dirty="0" smtClean="0"/>
              <a:t>Bridge Loans Available to start project earlier</a:t>
            </a:r>
            <a:endParaRPr lang="en-US" dirty="0"/>
          </a:p>
        </p:txBody>
      </p:sp>
      <p:sp>
        <p:nvSpPr>
          <p:cNvPr id="3" name="Title 2"/>
          <p:cNvSpPr>
            <a:spLocks noGrp="1"/>
          </p:cNvSpPr>
          <p:nvPr>
            <p:ph type="title"/>
          </p:nvPr>
        </p:nvSpPr>
        <p:spPr/>
        <p:txBody>
          <a:bodyPr/>
          <a:lstStyle/>
          <a:p>
            <a:r>
              <a:rPr lang="en-US" dirty="0" smtClean="0"/>
              <a:t>MULTI FAMILY SPECIALS</a:t>
            </a:r>
            <a:endParaRPr lang="en-US" dirty="0"/>
          </a:p>
        </p:txBody>
      </p:sp>
    </p:spTree>
    <p:extLst>
      <p:ext uri="{BB962C8B-B14F-4D97-AF65-F5344CB8AC3E}">
        <p14:creationId xmlns:p14="http://schemas.microsoft.com/office/powerpoint/2010/main" val="278513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415</TotalTime>
  <Words>1984</Words>
  <Application>Microsoft Office PowerPoint</Application>
  <PresentationFormat>On-screen Show (4:3)</PresentationFormat>
  <Paragraphs>221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Waveform</vt:lpstr>
      <vt:lpstr>DIRECTLINK CAPITAL CORPORATION</vt:lpstr>
      <vt:lpstr>DIRECTLINK CAPITAL CORPORATION</vt:lpstr>
      <vt:lpstr>Meet the Team</vt:lpstr>
      <vt:lpstr>Meet the Team</vt:lpstr>
      <vt:lpstr>Key Members</vt:lpstr>
      <vt:lpstr>Key Staff Members and Affiliates</vt:lpstr>
      <vt:lpstr>DLCC Account Executives</vt:lpstr>
      <vt:lpstr>COMMERCIAL REAL ESTATE LOANS</vt:lpstr>
      <vt:lpstr>MULTI FAMILY SPECIALS</vt:lpstr>
      <vt:lpstr>Multi Family Housing Financing</vt:lpstr>
      <vt:lpstr>Non HUD or FHA Financing for Acquisition and Refinance</vt:lpstr>
      <vt:lpstr>DLCC COMMERCIAL FINANCING</vt:lpstr>
      <vt:lpstr>DLCC COMMERCIAL LENDING</vt:lpstr>
      <vt:lpstr>DLCC Real Estate Financing</vt:lpstr>
      <vt:lpstr>DLCC Real Estate Financing</vt:lpstr>
      <vt:lpstr>DLCC Commercial Financing</vt:lpstr>
      <vt:lpstr>WORKING CAPITAL LOANS</vt:lpstr>
      <vt:lpstr>WORKING CAPITAL USES</vt:lpstr>
      <vt:lpstr>Purpose of Working Capital Loans</vt:lpstr>
      <vt:lpstr>DLCC SBA Working Capital Loans</vt:lpstr>
      <vt:lpstr>NEW SBA Working Capital Loans</vt:lpstr>
      <vt:lpstr>PREFERRED WORKING CAPITAL FOR PROFESSIONALS AND MORE</vt:lpstr>
      <vt:lpstr>Preferred Rate Working Capital Loans</vt:lpstr>
      <vt:lpstr>OTHER WORKING CAPITAL</vt:lpstr>
      <vt:lpstr>OTHER WORKING CAPITAL LOANS</vt:lpstr>
      <vt:lpstr>ALTERNATIVE ENERGY LOANS</vt:lpstr>
      <vt:lpstr>BUSINESS FUNDING</vt:lpstr>
      <vt:lpstr>LOAN SUMMARY</vt:lpstr>
      <vt:lpstr>BEST CREDIT CARD PROCESING SOLUTIONS</vt:lpstr>
      <vt:lpstr>DLCC Merchant Solutions</vt:lpstr>
      <vt:lpstr>MERCHANT CREDIT CARD SOLUTIONS</vt:lpstr>
      <vt:lpstr>DLCC CASH DISCOUNT PROGRAM</vt:lpstr>
      <vt:lpstr>Why Cash Discount?</vt:lpstr>
      <vt:lpstr>Why Cash Discount (continued)</vt:lpstr>
      <vt:lpstr>CASH DISCOUNT CONTINUED</vt:lpstr>
      <vt:lpstr>CASH DISCOUNT PROGRAM </vt:lpstr>
      <vt:lpstr>CASH DISCOUNT PROGRAM</vt:lpstr>
      <vt:lpstr>INDUSTRIES CURRENTLY USING CASH DISCOUNT PROGRAM</vt:lpstr>
      <vt:lpstr>OTHER PROCESING PROCESSING</vt:lpstr>
      <vt:lpstr>EQUIPMENT AND POS SYSTEMS</vt:lpstr>
      <vt:lpstr>POS SYSTEM</vt:lpstr>
      <vt:lpstr>POS SYSTEMS</vt:lpstr>
      <vt:lpstr>POS SYSTEMS and CARD READERS</vt:lpstr>
      <vt:lpstr>I CARE</vt:lpstr>
      <vt:lpstr>DLCC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DIRECTLINK CAPITAL CORPORATION</dc:title>
  <dc:creator>Owner</dc:creator>
  <cp:lastModifiedBy>Owner</cp:lastModifiedBy>
  <cp:revision>70</cp:revision>
  <dcterms:created xsi:type="dcterms:W3CDTF">2017-07-14T00:57:37Z</dcterms:created>
  <dcterms:modified xsi:type="dcterms:W3CDTF">2018-08-06T01:23:28Z</dcterms:modified>
</cp:coreProperties>
</file>